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1" Type="http://schemas.openxmlformats.org/officeDocument/2006/relationships/slide" Target="slides/slide56.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1a516b7c39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1a516b7c39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1987533f79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1987533f7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1a516b7c39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1a516b7c39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1987533f7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1987533f7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1a20eebe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1a20eebe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1987533f79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1987533f7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1a20eebeb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1a20eebeb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1987533f7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1987533f79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1987533f79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1987533f79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1a20eebeb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1a20eebeb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1a4b8fe0f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1a4b8fe0f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1a516b7c39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1a516b7c39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1a20eebebd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1a20eebebd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1a20eebeb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1a20eebeb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1a20eebebd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1a20eebebd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1a20eebebd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1a20eebebd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19c8b32cc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19c8b32cc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1a516b7c3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1a516b7c3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1a20eebebd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1a20eebebd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19c8b32cc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19c8b32cc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1a516b7c3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1a516b7c3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19c8b32c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19c8b32c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1a20eebebd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1a20eebebd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1a516b7c39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1a516b7c39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1a20eebebd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1a20eebebd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1a516b7c39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1a516b7c39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1a20eebebd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1a20eebebd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1a516b7c39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1a516b7c3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1a516b7c3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1a516b7c3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1a516b7c3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1a516b7c3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1a516b7c39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1a516b7c39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1a20eebebd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1a20eebebd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19c8b32cc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19c8b32cc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1a20eebebd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1a20eebebd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1a516b7c3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1a516b7c3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1a20eebebd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1a20eebebd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1a20eebebd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1a20eebebd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1a20eebebd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1a20eebebd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1a20eebebd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1a20eebeb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1a20eebebd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1a20eebebd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1a20eebebd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1a20eebebd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1a20eebebd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1a20eebebd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1a20eebebd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1a20eebebd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1a516b7c39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1a516b7c39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1a516b7c39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1a516b7c39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1a516b7c39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1a516b7c39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1a516b7c39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1a516b7c39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1a516b7c39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1a516b7c39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1a516b7c39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1a516b7c39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1a516b7c39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1a516b7c39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1a516b7c39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1a516b7c39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19c8b32cc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19c8b32cc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1a20eebebd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1a20eebebd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1987533f7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1987533f7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1987533f7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1987533f7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developer.android.com/guide/components/processes-and-threads" TargetMode="External"/><Relationship Id="rId4" Type="http://schemas.openxmlformats.org/officeDocument/2006/relationships/hyperlink" Target="https://developer.android.com/topic/performance/vitals/anr" TargetMode="External"/><Relationship Id="rId5" Type="http://schemas.openxmlformats.org/officeDocument/2006/relationships/hyperlink" Target="https://developer.android.com/training/articles/perf-anr"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developer.android.com/reference/android/os/AsyncTask"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4.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github.com/google/gson" TargetMode="External"/><Relationship Id="rId4" Type="http://schemas.openxmlformats.org/officeDocument/2006/relationships/hyperlink" Target="https://square.github.io/okhttp/" TargetMode="External"/><Relationship Id="rId5" Type="http://schemas.openxmlformats.org/officeDocument/2006/relationships/hyperlink" Target="https://github.com/square/okhttp" TargetMode="External"/><Relationship Id="rId6"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hyperlink" Target="https://www.jsonschema2pojo.org/" TargetMode="External"/><Relationship Id="rId4" Type="http://schemas.openxmlformats.org/officeDocument/2006/relationships/hyperlink" Target="https://www.jsonschema2pojo.org/" TargetMode="External"/><Relationship Id="rId5" Type="http://schemas.openxmlformats.org/officeDocument/2006/relationships/hyperlink" Target="https://app.quicktype.io/"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1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0.png"/><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9.png"/><Relationship Id="rId4" Type="http://schemas.openxmlformats.org/officeDocument/2006/relationships/image" Target="../media/image2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hyperlink" Target="https://developer.android.com/reference/javax/net/ssl/SSLSocket.html" TargetMode="External"/><Relationship Id="rId4" Type="http://schemas.openxmlformats.org/officeDocument/2006/relationships/hyperlink" Target="https://developer.android.com/training/articles/security-ssl" TargetMode="External"/><Relationship Id="rId5" Type="http://schemas.openxmlformats.org/officeDocument/2006/relationships/hyperlink" Target="https://mailapurvpandey.medium.com/ssl-pinning-in-android-90dddfa3e051#:~:text=SSL%20pinning%20is%20a%20process,'pinned'%20to%20the%20host" TargetMode="External"/><Relationship Id="rId6"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Network</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22"/>
          <p:cNvPicPr preferRelativeResize="0"/>
          <p:nvPr/>
        </p:nvPicPr>
        <p:blipFill>
          <a:blip r:embed="rId3">
            <a:alphaModFix/>
          </a:blip>
          <a:stretch>
            <a:fillRect/>
          </a:stretch>
        </p:blipFill>
        <p:spPr>
          <a:xfrm>
            <a:off x="152400" y="152400"/>
            <a:ext cx="9144000" cy="4952995"/>
          </a:xfrm>
          <a:prstGeom prst="rect">
            <a:avLst/>
          </a:prstGeom>
          <a:noFill/>
          <a:ln>
            <a:noFill/>
          </a:ln>
        </p:spPr>
      </p:pic>
      <p:sp>
        <p:nvSpPr>
          <p:cNvPr id="116" name="Google Shape;116;p22"/>
          <p:cNvSpPr/>
          <p:nvPr/>
        </p:nvSpPr>
        <p:spPr>
          <a:xfrm>
            <a:off x="1165775" y="2430450"/>
            <a:ext cx="452100" cy="409800"/>
          </a:xfrm>
          <a:prstGeom prst="roundRect">
            <a:avLst>
              <a:gd fmla="val 16667" name="adj"/>
            </a:avLst>
          </a:prstGeom>
          <a:solidFill>
            <a:srgbClr val="00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1</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3"/>
          <p:cNvSpPr txBox="1"/>
          <p:nvPr>
            <p:ph idx="4294967295"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Collections</a:t>
            </a:r>
            <a:endParaRPr/>
          </a:p>
        </p:txBody>
      </p:sp>
      <p:pic>
        <p:nvPicPr>
          <p:cNvPr id="122" name="Google Shape;122;p23"/>
          <p:cNvPicPr preferRelativeResize="0"/>
          <p:nvPr/>
        </p:nvPicPr>
        <p:blipFill rotWithShape="1">
          <a:blip r:embed="rId3">
            <a:alphaModFix/>
          </a:blip>
          <a:srcRect b="44545" l="0" r="79847" t="3158"/>
          <a:stretch/>
        </p:blipFill>
        <p:spPr>
          <a:xfrm>
            <a:off x="5484775" y="0"/>
            <a:ext cx="3659227" cy="51434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24"/>
          <p:cNvPicPr preferRelativeResize="0"/>
          <p:nvPr/>
        </p:nvPicPr>
        <p:blipFill>
          <a:blip r:embed="rId3">
            <a:alphaModFix/>
          </a:blip>
          <a:stretch>
            <a:fillRect/>
          </a:stretch>
        </p:blipFill>
        <p:spPr>
          <a:xfrm>
            <a:off x="0" y="0"/>
            <a:ext cx="9144000" cy="4952995"/>
          </a:xfrm>
          <a:prstGeom prst="rect">
            <a:avLst/>
          </a:prstGeom>
          <a:noFill/>
          <a:ln>
            <a:noFill/>
          </a:ln>
        </p:spPr>
      </p:pic>
      <p:sp>
        <p:nvSpPr>
          <p:cNvPr id="128" name="Google Shape;128;p24"/>
          <p:cNvSpPr/>
          <p:nvPr/>
        </p:nvSpPr>
        <p:spPr>
          <a:xfrm>
            <a:off x="4702425" y="445025"/>
            <a:ext cx="452100" cy="409800"/>
          </a:xfrm>
          <a:prstGeom prst="roundRect">
            <a:avLst>
              <a:gd fmla="val 16667" name="adj"/>
            </a:avLst>
          </a:prstGeom>
          <a:solidFill>
            <a:srgbClr val="FF99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2</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25"/>
          <p:cNvPicPr preferRelativeResize="0"/>
          <p:nvPr/>
        </p:nvPicPr>
        <p:blipFill rotWithShape="1">
          <a:blip r:embed="rId3">
            <a:alphaModFix/>
          </a:blip>
          <a:srcRect b="57336" l="20072" r="22462" t="12480"/>
          <a:stretch/>
        </p:blipFill>
        <p:spPr>
          <a:xfrm>
            <a:off x="0" y="947300"/>
            <a:ext cx="9144000" cy="260153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6"/>
          <p:cNvPicPr preferRelativeResize="0"/>
          <p:nvPr/>
        </p:nvPicPr>
        <p:blipFill>
          <a:blip r:embed="rId3">
            <a:alphaModFix/>
          </a:blip>
          <a:stretch>
            <a:fillRect/>
          </a:stretch>
        </p:blipFill>
        <p:spPr>
          <a:xfrm>
            <a:off x="0" y="0"/>
            <a:ext cx="9144000" cy="4952995"/>
          </a:xfrm>
          <a:prstGeom prst="rect">
            <a:avLst/>
          </a:prstGeom>
          <a:noFill/>
          <a:ln>
            <a:noFill/>
          </a:ln>
        </p:spPr>
      </p:pic>
      <p:sp>
        <p:nvSpPr>
          <p:cNvPr id="139" name="Google Shape;139;p26"/>
          <p:cNvSpPr/>
          <p:nvPr/>
        </p:nvSpPr>
        <p:spPr>
          <a:xfrm>
            <a:off x="4649925" y="2759400"/>
            <a:ext cx="452100" cy="409800"/>
          </a:xfrm>
          <a:prstGeom prst="roundRect">
            <a:avLst>
              <a:gd fmla="val 16667" name="adj"/>
            </a:avLst>
          </a:prstGeom>
          <a:solidFill>
            <a:srgbClr val="00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3</a:t>
            </a:r>
            <a:endParaRPr sz="2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7"/>
          <p:cNvPicPr preferRelativeResize="0"/>
          <p:nvPr/>
        </p:nvPicPr>
        <p:blipFill rotWithShape="1">
          <a:blip r:embed="rId3">
            <a:alphaModFix/>
          </a:blip>
          <a:srcRect b="2260" l="20072" r="22950" t="38867"/>
          <a:stretch/>
        </p:blipFill>
        <p:spPr>
          <a:xfrm>
            <a:off x="0" y="25987"/>
            <a:ext cx="9144000" cy="511751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28"/>
          <p:cNvPicPr preferRelativeResize="0"/>
          <p:nvPr/>
        </p:nvPicPr>
        <p:blipFill>
          <a:blip r:embed="rId3">
            <a:alphaModFix/>
          </a:blip>
          <a:stretch>
            <a:fillRect/>
          </a:stretch>
        </p:blipFill>
        <p:spPr>
          <a:xfrm>
            <a:off x="0" y="0"/>
            <a:ext cx="9144000" cy="4952995"/>
          </a:xfrm>
          <a:prstGeom prst="rect">
            <a:avLst/>
          </a:prstGeom>
          <a:noFill/>
          <a:ln>
            <a:noFill/>
          </a:ln>
        </p:spPr>
      </p:pic>
      <p:sp>
        <p:nvSpPr>
          <p:cNvPr id="150" name="Google Shape;150;p28"/>
          <p:cNvSpPr/>
          <p:nvPr/>
        </p:nvSpPr>
        <p:spPr>
          <a:xfrm>
            <a:off x="7006675" y="1534075"/>
            <a:ext cx="452100" cy="409800"/>
          </a:xfrm>
          <a:prstGeom prst="roundRect">
            <a:avLst>
              <a:gd fmla="val 16667" name="adj"/>
            </a:avLst>
          </a:prstGeom>
          <a:solidFill>
            <a:srgbClr val="4A86E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4</a:t>
            </a:r>
            <a:endParaRPr sz="2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29"/>
          <p:cNvPicPr preferRelativeResize="0"/>
          <p:nvPr/>
        </p:nvPicPr>
        <p:blipFill rotWithShape="1">
          <a:blip r:embed="rId3">
            <a:alphaModFix/>
          </a:blip>
          <a:srcRect b="62837" l="79155" r="0" t="8589"/>
          <a:stretch/>
        </p:blipFill>
        <p:spPr>
          <a:xfrm>
            <a:off x="0" y="0"/>
            <a:ext cx="4344226" cy="32254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cURL</a:t>
            </a:r>
            <a:endParaRPr/>
          </a:p>
        </p:txBody>
      </p:sp>
      <p:sp>
        <p:nvSpPr>
          <p:cNvPr id="161" name="Google Shape;161;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cURL is a command-line tool for getting or sending files using URL syntax. Since cURL uses libcurl, it supports the same range of common Internet protocols that libcurl does.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31"/>
          <p:cNvPicPr preferRelativeResize="0"/>
          <p:nvPr/>
        </p:nvPicPr>
        <p:blipFill>
          <a:blip r:embed="rId3">
            <a:alphaModFix/>
          </a:blip>
          <a:stretch>
            <a:fillRect/>
          </a:stretch>
        </p:blipFill>
        <p:spPr>
          <a:xfrm>
            <a:off x="0" y="0"/>
            <a:ext cx="9144000" cy="4952995"/>
          </a:xfrm>
          <a:prstGeom prst="rect">
            <a:avLst/>
          </a:prstGeom>
          <a:noFill/>
          <a:ln>
            <a:noFill/>
          </a:ln>
        </p:spPr>
      </p:pic>
      <p:sp>
        <p:nvSpPr>
          <p:cNvPr id="167" name="Google Shape;167;p31"/>
          <p:cNvSpPr/>
          <p:nvPr/>
        </p:nvSpPr>
        <p:spPr>
          <a:xfrm>
            <a:off x="1954625" y="599450"/>
            <a:ext cx="452100" cy="409800"/>
          </a:xfrm>
          <a:prstGeom prst="roundRect">
            <a:avLst>
              <a:gd fmla="val 16667" name="adj"/>
            </a:avLst>
          </a:prstGeom>
          <a:solidFill>
            <a:srgbClr val="FF00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5</a:t>
            </a: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Network</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What is Network</a:t>
            </a:r>
            <a:endParaRPr/>
          </a:p>
          <a:p>
            <a:pPr indent="-342900" lvl="0" marL="457200" rtl="0" algn="l">
              <a:spcBef>
                <a:spcPts val="0"/>
              </a:spcBef>
              <a:spcAft>
                <a:spcPts val="0"/>
              </a:spcAft>
              <a:buSzPts val="1800"/>
              <a:buChar char="●"/>
            </a:pPr>
            <a:r>
              <a:rPr lang="en"/>
              <a:t>Postman</a:t>
            </a:r>
            <a:endParaRPr/>
          </a:p>
          <a:p>
            <a:pPr indent="-342900" lvl="0" marL="457200" rtl="0" algn="l">
              <a:spcBef>
                <a:spcPts val="0"/>
              </a:spcBef>
              <a:spcAft>
                <a:spcPts val="0"/>
              </a:spcAft>
              <a:buSzPts val="1800"/>
              <a:buChar char="●"/>
            </a:pPr>
            <a:r>
              <a:rPr lang="en"/>
              <a:t>Code</a:t>
            </a:r>
            <a:endParaRPr/>
          </a:p>
          <a:p>
            <a:pPr indent="-317500" lvl="1" marL="914400" rtl="0" algn="l">
              <a:spcBef>
                <a:spcPts val="0"/>
              </a:spcBef>
              <a:spcAft>
                <a:spcPts val="0"/>
              </a:spcAft>
              <a:buSzPts val="1400"/>
              <a:buChar char="○"/>
            </a:pPr>
            <a:r>
              <a:rPr b="1" lang="en"/>
              <a:t>Okhttp</a:t>
            </a:r>
            <a:endParaRPr b="1"/>
          </a:p>
          <a:p>
            <a:pPr indent="-317500" lvl="1" marL="914400" rtl="0" algn="l">
              <a:spcBef>
                <a:spcPts val="0"/>
              </a:spcBef>
              <a:spcAft>
                <a:spcPts val="0"/>
              </a:spcAft>
              <a:buSzPts val="1400"/>
              <a:buChar char="○"/>
            </a:pPr>
            <a:r>
              <a:rPr lang="en"/>
              <a:t>Retrofit</a:t>
            </a:r>
            <a:endParaRPr/>
          </a:p>
          <a:p>
            <a:pPr indent="-342900" lvl="0" marL="457200" rtl="0" algn="l">
              <a:spcBef>
                <a:spcPts val="0"/>
              </a:spcBef>
              <a:spcAft>
                <a:spcPts val="0"/>
              </a:spcAft>
              <a:buSzPts val="1800"/>
              <a:buChar char="●"/>
            </a:pPr>
            <a:r>
              <a:rPr lang="en"/>
              <a:t>Security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32"/>
          <p:cNvPicPr preferRelativeResize="0"/>
          <p:nvPr/>
        </p:nvPicPr>
        <p:blipFill rotWithShape="1">
          <a:blip r:embed="rId3">
            <a:alphaModFix/>
          </a:blip>
          <a:srcRect b="72285" l="0" r="77138" t="0"/>
          <a:stretch/>
        </p:blipFill>
        <p:spPr>
          <a:xfrm>
            <a:off x="0" y="1389600"/>
            <a:ext cx="4241526" cy="3213651"/>
          </a:xfrm>
          <a:prstGeom prst="rect">
            <a:avLst/>
          </a:prstGeom>
          <a:noFill/>
          <a:ln>
            <a:noFill/>
          </a:ln>
        </p:spPr>
      </p:pic>
      <p:pic>
        <p:nvPicPr>
          <p:cNvPr id="173" name="Google Shape;173;p32"/>
          <p:cNvPicPr preferRelativeResize="0"/>
          <p:nvPr/>
        </p:nvPicPr>
        <p:blipFill rotWithShape="1">
          <a:blip r:embed="rId4">
            <a:alphaModFix/>
          </a:blip>
          <a:srcRect b="14151" l="27410" r="26374" t="18299"/>
          <a:stretch/>
        </p:blipFill>
        <p:spPr>
          <a:xfrm>
            <a:off x="4402244" y="0"/>
            <a:ext cx="4741757" cy="3753901"/>
          </a:xfrm>
          <a:prstGeom prst="rect">
            <a:avLst/>
          </a:prstGeom>
          <a:noFill/>
          <a:ln>
            <a:noFill/>
          </a:ln>
        </p:spPr>
      </p:pic>
      <p:sp>
        <p:nvSpPr>
          <p:cNvPr id="174" name="Google Shape;174;p32"/>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Import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33"/>
          <p:cNvPicPr preferRelativeResize="0"/>
          <p:nvPr/>
        </p:nvPicPr>
        <p:blipFill rotWithShape="1">
          <a:blip r:embed="rId3">
            <a:alphaModFix/>
          </a:blip>
          <a:srcRect b="62837" l="79155" r="0" t="8589"/>
          <a:stretch/>
        </p:blipFill>
        <p:spPr>
          <a:xfrm>
            <a:off x="0" y="0"/>
            <a:ext cx="4344226" cy="3225474"/>
          </a:xfrm>
          <a:prstGeom prst="rect">
            <a:avLst/>
          </a:prstGeom>
          <a:noFill/>
          <a:ln>
            <a:noFill/>
          </a:ln>
        </p:spPr>
      </p:pic>
      <p:pic>
        <p:nvPicPr>
          <p:cNvPr id="180" name="Google Shape;180;p33"/>
          <p:cNvPicPr preferRelativeResize="0"/>
          <p:nvPr/>
        </p:nvPicPr>
        <p:blipFill rotWithShape="1">
          <a:blip r:embed="rId4">
            <a:alphaModFix/>
          </a:blip>
          <a:srcRect b="52581" l="79707" r="0" t="8719"/>
          <a:stretch/>
        </p:blipFill>
        <p:spPr>
          <a:xfrm>
            <a:off x="4709250" y="0"/>
            <a:ext cx="4434749" cy="45810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34"/>
          <p:cNvPicPr preferRelativeResize="0"/>
          <p:nvPr/>
        </p:nvPicPr>
        <p:blipFill>
          <a:blip r:embed="rId3">
            <a:alphaModFix/>
          </a:blip>
          <a:stretch>
            <a:fillRect/>
          </a:stretch>
        </p:blipFill>
        <p:spPr>
          <a:xfrm>
            <a:off x="0" y="0"/>
            <a:ext cx="9495691" cy="51434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Mobile Network Life Cycle</a:t>
            </a:r>
            <a:endParaRPr/>
          </a:p>
        </p:txBody>
      </p:sp>
      <p:sp>
        <p:nvSpPr>
          <p:cNvPr id="191" name="Google Shape;191;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API</a:t>
            </a:r>
            <a:endParaRPr/>
          </a:p>
          <a:p>
            <a:pPr indent="-342900" lvl="0" marL="457200" rtl="0" algn="l">
              <a:spcBef>
                <a:spcPts val="0"/>
              </a:spcBef>
              <a:spcAft>
                <a:spcPts val="0"/>
              </a:spcAft>
              <a:buSzPts val="1800"/>
              <a:buChar char="●"/>
            </a:pPr>
            <a:r>
              <a:rPr lang="en"/>
              <a:t>Postman</a:t>
            </a:r>
            <a:endParaRPr/>
          </a:p>
          <a:p>
            <a:pPr indent="-342900" lvl="0" marL="457200" rtl="0" algn="l">
              <a:spcBef>
                <a:spcPts val="0"/>
              </a:spcBef>
              <a:spcAft>
                <a:spcPts val="0"/>
              </a:spcAft>
              <a:buSzPts val="1800"/>
              <a:buChar char="●"/>
            </a:pPr>
            <a:r>
              <a:rPr b="1" lang="en"/>
              <a:t>Java Request</a:t>
            </a:r>
            <a:endParaRPr b="1"/>
          </a:p>
          <a:p>
            <a:pPr indent="-342900" lvl="0" marL="457200" rtl="0" algn="l">
              <a:spcBef>
                <a:spcPts val="0"/>
              </a:spcBef>
              <a:spcAft>
                <a:spcPts val="0"/>
              </a:spcAft>
              <a:buSzPts val="1800"/>
              <a:buChar char="●"/>
            </a:pPr>
            <a:r>
              <a:rPr lang="en"/>
              <a:t>POJO</a:t>
            </a:r>
            <a:endParaRPr/>
          </a:p>
          <a:p>
            <a:pPr indent="-342900" lvl="0" marL="457200" rtl="0" algn="l">
              <a:spcBef>
                <a:spcPts val="0"/>
              </a:spcBef>
              <a:spcAft>
                <a:spcPts val="0"/>
              </a:spcAft>
              <a:buSzPts val="1800"/>
              <a:buChar char="●"/>
            </a:pPr>
            <a:r>
              <a:rPr lang="en"/>
              <a:t>Serialize</a:t>
            </a:r>
            <a:endParaRPr/>
          </a:p>
          <a:p>
            <a:pPr indent="-342900" lvl="0" marL="457200" rtl="0" algn="l">
              <a:spcBef>
                <a:spcPts val="0"/>
              </a:spcBef>
              <a:spcAft>
                <a:spcPts val="0"/>
              </a:spcAft>
              <a:buSzPts val="1800"/>
              <a:buChar char="●"/>
            </a:pPr>
            <a:r>
              <a:rPr lang="en"/>
              <a:t>Other BL</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Connect to Network - Android</a:t>
            </a:r>
            <a:endParaRPr/>
          </a:p>
        </p:txBody>
      </p:sp>
      <p:sp>
        <p:nvSpPr>
          <p:cNvPr id="197" name="Google Shape;197;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Most Android applications have some data that the user interacts with; it might be news articles, weather information, contacts, game data, user information, and more. Often, this data is provided over the network by a web API.</a:t>
            </a:r>
            <a:endParaRPr/>
          </a:p>
        </p:txBody>
      </p:sp>
      <p:pic>
        <p:nvPicPr>
          <p:cNvPr id="198" name="Google Shape;198;p36"/>
          <p:cNvPicPr preferRelativeResize="0"/>
          <p:nvPr/>
        </p:nvPicPr>
        <p:blipFill>
          <a:blip r:embed="rId3">
            <a:alphaModFix/>
          </a:blip>
          <a:stretch>
            <a:fillRect/>
          </a:stretch>
        </p:blipFill>
        <p:spPr>
          <a:xfrm>
            <a:off x="1786425" y="3098275"/>
            <a:ext cx="5571156" cy="20452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t>
            </a:r>
            <a:r>
              <a:rPr lang="en"/>
              <a:t>hread</a:t>
            </a:r>
            <a:endParaRPr/>
          </a:p>
        </p:txBody>
      </p:sp>
      <p:sp>
        <p:nvSpPr>
          <p:cNvPr id="204" name="Google Shape;204;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20000"/>
          </a:bodyPr>
          <a:lstStyle/>
          <a:p>
            <a:pPr indent="-308610" lvl="0" marL="457200" rtl="0" algn="l">
              <a:spcBef>
                <a:spcPts val="0"/>
              </a:spcBef>
              <a:spcAft>
                <a:spcPts val="0"/>
              </a:spcAft>
              <a:buSzPct val="100000"/>
              <a:buChar char="●"/>
            </a:pPr>
            <a:r>
              <a:rPr lang="en"/>
              <a:t>A thread is an execution context, which is all the information a CPU needs to execute a stream of instructions.</a:t>
            </a:r>
            <a:endParaRPr/>
          </a:p>
          <a:p>
            <a:pPr indent="-308610" lvl="0" marL="457200" rtl="0" algn="l">
              <a:spcBef>
                <a:spcPts val="0"/>
              </a:spcBef>
              <a:spcAft>
                <a:spcPts val="0"/>
              </a:spcAft>
              <a:buSzPct val="100000"/>
              <a:buChar char="●"/>
            </a:pPr>
            <a:r>
              <a:rPr lang="en"/>
              <a:t>UI Thread: When an Android app starts, it creates the main thread, which is often called the UI thread. The UI thread dispatches events to the appropriate user interface (UI) widgets. The UI thread is where your app interacts with components from the Android UI toolkit (components from the android.widget and android.view packages).</a:t>
            </a:r>
            <a:endParaRPr/>
          </a:p>
          <a:p>
            <a:pPr indent="-308610" lvl="0" marL="457200" rtl="0" algn="l">
              <a:spcBef>
                <a:spcPts val="0"/>
              </a:spcBef>
              <a:spcAft>
                <a:spcPts val="0"/>
              </a:spcAft>
              <a:buSzPct val="100000"/>
              <a:buChar char="●"/>
            </a:pPr>
            <a:r>
              <a:rPr lang="en"/>
              <a:t>Android's thread model has two rules:</a:t>
            </a:r>
            <a:endParaRPr/>
          </a:p>
          <a:p>
            <a:pPr indent="-290830" lvl="1" marL="914400" rtl="0" algn="l">
              <a:spcBef>
                <a:spcPts val="0"/>
              </a:spcBef>
              <a:spcAft>
                <a:spcPts val="0"/>
              </a:spcAft>
              <a:buSzPct val="100000"/>
              <a:buChar char="○"/>
            </a:pPr>
            <a:r>
              <a:rPr lang="en"/>
              <a:t>Do not block the UI thread.</a:t>
            </a:r>
            <a:endParaRPr/>
          </a:p>
          <a:p>
            <a:pPr indent="-290830" lvl="1" marL="914400" rtl="0" algn="l">
              <a:spcBef>
                <a:spcPts val="0"/>
              </a:spcBef>
              <a:spcAft>
                <a:spcPts val="0"/>
              </a:spcAft>
              <a:buSzPct val="100000"/>
              <a:buChar char="○"/>
            </a:pPr>
            <a:r>
              <a:rPr lang="en"/>
              <a:t>Do UI work only on the UI thread.</a:t>
            </a:r>
            <a:endParaRPr/>
          </a:p>
          <a:p>
            <a:pPr indent="-308610" lvl="0" marL="457200" rtl="0" algn="l">
              <a:spcBef>
                <a:spcPts val="0"/>
              </a:spcBef>
              <a:spcAft>
                <a:spcPts val="0"/>
              </a:spcAft>
              <a:buSzPct val="100000"/>
              <a:buChar char="●"/>
            </a:pPr>
            <a:r>
              <a:rPr lang="en"/>
              <a:t>The UI thread needs to give its attention to drawing the UI and keeping the app responsive to user input. If everything happened on the UI thread, long operations such as network access or database queries could block the whole UI. From the user's perspective, the app would appear to hang. Even worse, if the UI thread were blocked for more than a few seconds (</a:t>
            </a:r>
            <a:r>
              <a:rPr b="1" lang="en"/>
              <a:t>about 5 seconds currently</a:t>
            </a:r>
            <a:r>
              <a:rPr lang="en"/>
              <a:t>) the user would be presented with the "application not responding" (ANR) dialog. The user might decide to quit your app and uninstall it.</a:t>
            </a:r>
            <a:endParaRPr/>
          </a:p>
          <a:p>
            <a:pPr indent="0" lvl="0" marL="457200" rtl="0" algn="l">
              <a:spcBef>
                <a:spcPts val="1200"/>
              </a:spcBef>
              <a:spcAft>
                <a:spcPts val="1200"/>
              </a:spcAft>
              <a:buNone/>
            </a:pPr>
            <a:r>
              <a:rPr lang="en" u="sng">
                <a:solidFill>
                  <a:schemeClr val="hlink"/>
                </a:solidFill>
                <a:hlinkClick r:id="rId3"/>
              </a:rPr>
              <a:t>Processes and threads overview | Android Developers</a:t>
            </a:r>
            <a:r>
              <a:rPr lang="en"/>
              <a:t> </a:t>
            </a:r>
            <a:br>
              <a:rPr lang="en"/>
            </a:br>
            <a:r>
              <a:rPr lang="en" u="sng">
                <a:solidFill>
                  <a:schemeClr val="hlink"/>
                </a:solidFill>
                <a:hlinkClick r:id="rId4"/>
              </a:rPr>
              <a:t>ANRs | Android Developers</a:t>
            </a:r>
            <a:r>
              <a:rPr lang="en"/>
              <a:t> </a:t>
            </a:r>
            <a:br>
              <a:rPr lang="en"/>
            </a:br>
            <a:r>
              <a:rPr lang="en" u="sng">
                <a:solidFill>
                  <a:schemeClr val="hlink"/>
                </a:solidFill>
                <a:hlinkClick r:id="rId5"/>
              </a:rPr>
              <a:t>Keeping your app responsive | Android Developers</a:t>
            </a:r>
            <a:r>
              <a:rPr lang="en"/>
              <a:t>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Worker threads</a:t>
            </a:r>
            <a:endParaRPr/>
          </a:p>
        </p:txBody>
      </p:sp>
      <p:sp>
        <p:nvSpPr>
          <p:cNvPr id="210" name="Google Shape;210;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Because of the single threaded model described above, it's vital to the responsiveness of your application's UI that you do not block the UI thread. If you have operations to perform that are not instantaneous, you should make sure to do them in separate threads ("background" or "worker" threads).</a:t>
            </a:r>
            <a:endParaRPr/>
          </a:p>
          <a:p>
            <a:pPr indent="-342900" lvl="0" marL="457200" rtl="0" algn="l">
              <a:spcBef>
                <a:spcPts val="0"/>
              </a:spcBef>
              <a:spcAft>
                <a:spcPts val="0"/>
              </a:spcAft>
              <a:buSzPts val="1800"/>
              <a:buChar char="●"/>
            </a:pPr>
            <a:r>
              <a:rPr lang="en"/>
              <a:t>However, note that you cannot update the UI from any thread other than the UI thread or the "main" thread.</a:t>
            </a:r>
            <a:endParaRPr/>
          </a:p>
          <a:p>
            <a:pPr indent="-342900" lvl="0" marL="457200" rtl="0" algn="l">
              <a:spcBef>
                <a:spcPts val="0"/>
              </a:spcBef>
              <a:spcAft>
                <a:spcPts val="0"/>
              </a:spcAft>
              <a:buSzPts val="1800"/>
              <a:buChar char="●"/>
            </a:pPr>
            <a:r>
              <a:rPr lang="en"/>
              <a:t>To fix this problem, Android offers several ways to access the UI thread from other threads. Here is a list of methods that can help:</a:t>
            </a:r>
            <a:endParaRPr/>
          </a:p>
          <a:p>
            <a:pPr indent="-317500" lvl="1" marL="914400" rtl="0" algn="l">
              <a:spcBef>
                <a:spcPts val="0"/>
              </a:spcBef>
              <a:spcAft>
                <a:spcPts val="0"/>
              </a:spcAft>
              <a:buSzPts val="1400"/>
              <a:buChar char="○"/>
            </a:pPr>
            <a:r>
              <a:rPr lang="en"/>
              <a:t>Activity.runOnUiThread(Runnable)</a:t>
            </a:r>
            <a:endParaRPr/>
          </a:p>
          <a:p>
            <a:pPr indent="-317500" lvl="1" marL="914400" rtl="0" algn="l">
              <a:spcBef>
                <a:spcPts val="0"/>
              </a:spcBef>
              <a:spcAft>
                <a:spcPts val="0"/>
              </a:spcAft>
              <a:buSzPts val="1400"/>
              <a:buChar char="○"/>
            </a:pPr>
            <a:r>
              <a:rPr lang="en"/>
              <a:t>View.post(Runnable)</a:t>
            </a:r>
            <a:endParaRPr/>
          </a:p>
          <a:p>
            <a:pPr indent="-317500" lvl="1" marL="914400" rtl="0" algn="l">
              <a:spcBef>
                <a:spcPts val="0"/>
              </a:spcBef>
              <a:spcAft>
                <a:spcPts val="0"/>
              </a:spcAft>
              <a:buSzPts val="1400"/>
              <a:buChar char="○"/>
            </a:pPr>
            <a:r>
              <a:rPr lang="en"/>
              <a:t>View.postDelayed(Runnable, long)</a:t>
            </a:r>
            <a:endParaRPr/>
          </a:p>
          <a:p>
            <a:pPr indent="0" lvl="0" marL="0" rtl="0" algn="l">
              <a:spcBef>
                <a:spcPts val="1200"/>
              </a:spcBef>
              <a:spcAft>
                <a:spcPts val="12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Async</a:t>
            </a:r>
            <a:endParaRPr/>
          </a:p>
        </p:txBody>
      </p:sp>
      <p:sp>
        <p:nvSpPr>
          <p:cNvPr id="216" name="Google Shape;216;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7" name="Google Shape;217;p39"/>
          <p:cNvPicPr preferRelativeResize="0"/>
          <p:nvPr/>
        </p:nvPicPr>
        <p:blipFill>
          <a:blip r:embed="rId3">
            <a:alphaModFix/>
          </a:blip>
          <a:stretch>
            <a:fillRect/>
          </a:stretch>
        </p:blipFill>
        <p:spPr>
          <a:xfrm>
            <a:off x="1250500" y="1152475"/>
            <a:ext cx="6643000" cy="3416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AsyncTask (This class was deprecated in API level 30)</a:t>
            </a:r>
            <a:endParaRPr/>
          </a:p>
        </p:txBody>
      </p:sp>
      <p:sp>
        <p:nvSpPr>
          <p:cNvPr id="223" name="Google Shape;223;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Char char="●"/>
            </a:pPr>
            <a:r>
              <a:rPr lang="en"/>
              <a:t>A worker thread is any thread which is not the main or UI thread. Use the AsyncTask class to implement an asynchronous, long-running task on a worker thread. AsyncTask allows you to perform background operations on a worker thread and publish results on the UI thread without needing to directly manipulate threads or handlers.</a:t>
            </a:r>
            <a:endParaRPr/>
          </a:p>
          <a:p>
            <a:pPr indent="-325755" lvl="0" marL="457200" rtl="0" algn="l">
              <a:spcBef>
                <a:spcPts val="0"/>
              </a:spcBef>
              <a:spcAft>
                <a:spcPts val="0"/>
              </a:spcAft>
              <a:buSzPct val="100000"/>
              <a:buChar char="●"/>
            </a:pPr>
            <a:r>
              <a:rPr lang="en"/>
              <a:t>When AsyncTask is executed, it goes through four steps:</a:t>
            </a:r>
            <a:endParaRPr/>
          </a:p>
          <a:p>
            <a:pPr indent="-304165" lvl="1" marL="914400" rtl="0" algn="l">
              <a:spcBef>
                <a:spcPts val="0"/>
              </a:spcBef>
              <a:spcAft>
                <a:spcPts val="0"/>
              </a:spcAft>
              <a:buSzPct val="100000"/>
              <a:buChar char="○"/>
            </a:pPr>
            <a:r>
              <a:rPr b="1" lang="en"/>
              <a:t>onPreExecute()</a:t>
            </a:r>
            <a:r>
              <a:rPr lang="en"/>
              <a:t> is invoked on the UI thread before the task is executed. This step is normally used to set up the task, for instance by showing a progress bar in the UI.</a:t>
            </a:r>
            <a:endParaRPr/>
          </a:p>
          <a:p>
            <a:pPr indent="-304165" lvl="1" marL="914400" rtl="0" algn="l">
              <a:spcBef>
                <a:spcPts val="0"/>
              </a:spcBef>
              <a:spcAft>
                <a:spcPts val="0"/>
              </a:spcAft>
              <a:buSzPct val="100000"/>
              <a:buChar char="○"/>
            </a:pPr>
            <a:r>
              <a:rPr b="1" lang="en"/>
              <a:t>doInBackground(Params...)</a:t>
            </a:r>
            <a:r>
              <a:rPr lang="en"/>
              <a:t> is invoked on the background thread immediately after onPreExecute() finishes. This step performs a background computation, returns a result, and passes the result to onPostExecute(). The doInBackground() method can also call publishProgress(Progress...) to publish one or more units of progress.</a:t>
            </a:r>
            <a:endParaRPr/>
          </a:p>
          <a:p>
            <a:pPr indent="-304165" lvl="1" marL="914400" rtl="0" algn="l">
              <a:spcBef>
                <a:spcPts val="0"/>
              </a:spcBef>
              <a:spcAft>
                <a:spcPts val="0"/>
              </a:spcAft>
              <a:buSzPct val="100000"/>
              <a:buChar char="○"/>
            </a:pPr>
            <a:r>
              <a:rPr b="1" lang="en"/>
              <a:t>onProgressUpdate(Progress...)</a:t>
            </a:r>
            <a:r>
              <a:rPr lang="en"/>
              <a:t> runs on the UI thread after publishProgress(Progress...) is invoked. Use onProgressUpdate() to report any form of progress to the UI thread while the background computation is executing. For instance, you can use it to pass the data to animate a progress bar or show logs in a text field.</a:t>
            </a:r>
            <a:endParaRPr/>
          </a:p>
          <a:p>
            <a:pPr indent="-304165" lvl="1" marL="914400" rtl="0" algn="l">
              <a:spcBef>
                <a:spcPts val="0"/>
              </a:spcBef>
              <a:spcAft>
                <a:spcPts val="0"/>
              </a:spcAft>
              <a:buSzPct val="100000"/>
              <a:buChar char="○"/>
            </a:pPr>
            <a:r>
              <a:rPr b="1" lang="en"/>
              <a:t>onPostExecute(Result)</a:t>
            </a:r>
            <a:r>
              <a:rPr lang="en"/>
              <a:t> runs on the UI thread after the background computation has finished. The result of the background computation is passed to this method as a parameter.</a:t>
            </a:r>
            <a:endParaRPr/>
          </a:p>
          <a:p>
            <a:pPr indent="0" lvl="0" marL="0" rtl="0" algn="l">
              <a:spcBef>
                <a:spcPts val="1200"/>
              </a:spcBef>
              <a:spcAft>
                <a:spcPts val="1200"/>
              </a:spcAft>
              <a:buNone/>
            </a:pPr>
            <a:r>
              <a:rPr lang="en" u="sng">
                <a:solidFill>
                  <a:schemeClr val="hlink"/>
                </a:solidFill>
                <a:hlinkClick r:id="rId3"/>
              </a:rPr>
              <a:t>AsyncTask | Android Developers</a:t>
            </a:r>
            <a:r>
              <a:rPr lang="en"/>
              <a:t>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41"/>
          <p:cNvPicPr preferRelativeResize="0"/>
          <p:nvPr/>
        </p:nvPicPr>
        <p:blipFill>
          <a:blip r:embed="rId3">
            <a:alphaModFix/>
          </a:blip>
          <a:stretch>
            <a:fillRect/>
          </a:stretch>
        </p:blipFill>
        <p:spPr>
          <a:xfrm>
            <a:off x="0" y="0"/>
            <a:ext cx="9144000" cy="5143500"/>
          </a:xfrm>
          <a:prstGeom prst="rect">
            <a:avLst/>
          </a:prstGeom>
          <a:noFill/>
          <a:ln>
            <a:noFill/>
          </a:ln>
        </p:spPr>
      </p:pic>
      <p:sp>
        <p:nvSpPr>
          <p:cNvPr id="229" name="Google Shape;229;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This class was deprecated in API level 30. </a:t>
            </a:r>
            <a:r>
              <a:rPr lang="en"/>
              <a:t>Why?</a:t>
            </a:r>
            <a:endParaRPr/>
          </a:p>
        </p:txBody>
      </p:sp>
      <p:sp>
        <p:nvSpPr>
          <p:cNvPr id="230" name="Google Shape;230;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AsyncTask was intended to enable proper and easy use of the UI thread. However, the most common use case was for integrating into UI, and that would cause Context leaks, missed callbacks, or crashes on configuration changes. It also has inconsistent behavior on different versions of the platform, swallows exceptions from doInBackground, and does not provide much utility over using Executors directly.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Network</a:t>
            </a:r>
            <a:endParaRPr/>
          </a:p>
        </p:txBody>
      </p:sp>
      <p:sp>
        <p:nvSpPr>
          <p:cNvPr id="67" name="Google Shape;67;p15"/>
          <p:cNvSpPr txBox="1"/>
          <p:nvPr>
            <p:ph idx="1" type="body"/>
          </p:nvPr>
        </p:nvSpPr>
        <p:spPr>
          <a:xfrm>
            <a:off x="311700" y="1152475"/>
            <a:ext cx="8520600" cy="16410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Dynamic Content</a:t>
            </a:r>
            <a:endParaRPr/>
          </a:p>
          <a:p>
            <a:pPr indent="-342900" lvl="0" marL="457200" rtl="0" algn="l">
              <a:spcBef>
                <a:spcPts val="0"/>
              </a:spcBef>
              <a:spcAft>
                <a:spcPts val="0"/>
              </a:spcAft>
              <a:buSzPts val="1800"/>
              <a:buChar char="●"/>
            </a:pPr>
            <a:r>
              <a:rPr lang="en"/>
              <a:t>Online Static Content</a:t>
            </a:r>
            <a:endParaRPr/>
          </a:p>
          <a:p>
            <a:pPr indent="-317500" lvl="1" marL="914400" rtl="0" algn="l">
              <a:spcBef>
                <a:spcPts val="0"/>
              </a:spcBef>
              <a:spcAft>
                <a:spcPts val="0"/>
              </a:spcAft>
              <a:buSzPts val="1400"/>
              <a:buChar char="○"/>
            </a:pPr>
            <a:r>
              <a:rPr lang="en"/>
              <a:t>Images</a:t>
            </a:r>
            <a:endParaRPr/>
          </a:p>
          <a:p>
            <a:pPr indent="-317500" lvl="1" marL="914400" rtl="0" algn="l">
              <a:spcBef>
                <a:spcPts val="0"/>
              </a:spcBef>
              <a:spcAft>
                <a:spcPts val="0"/>
              </a:spcAft>
              <a:buSzPts val="1400"/>
              <a:buChar char="○"/>
            </a:pPr>
            <a:r>
              <a:rPr lang="en"/>
              <a:t>Data</a:t>
            </a:r>
            <a:endParaRPr/>
          </a:p>
          <a:p>
            <a:pPr indent="-317500" lvl="1" marL="914400" rtl="0" algn="l">
              <a:spcBef>
                <a:spcPts val="0"/>
              </a:spcBef>
              <a:spcAft>
                <a:spcPts val="0"/>
              </a:spcAft>
              <a:buSzPts val="1400"/>
              <a:buChar char="○"/>
            </a:pPr>
            <a:r>
              <a:rPr lang="en"/>
              <a:t>Video</a:t>
            </a:r>
            <a:endParaRPr/>
          </a:p>
          <a:p>
            <a:pPr indent="-317500" lvl="1" marL="914400" rtl="0" algn="l">
              <a:spcBef>
                <a:spcPts val="0"/>
              </a:spcBef>
              <a:spcAft>
                <a:spcPts val="0"/>
              </a:spcAft>
              <a:buSzPts val="1400"/>
              <a:buChar char="○"/>
            </a:pPr>
            <a:r>
              <a:rPr lang="en"/>
              <a:t>HTML</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Network Android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Including permissions in the manifest</a:t>
            </a:r>
            <a:endParaRPr/>
          </a:p>
        </p:txBody>
      </p:sp>
      <p:sp>
        <p:nvSpPr>
          <p:cNvPr id="241" name="Google Shape;241;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Before your app can make network calls, you need to include a permission in your AndroidManifest.xml file. Add the following tag inside the &lt;manifest&gt; tag</a:t>
            </a:r>
            <a:r>
              <a:rPr lang="en"/>
              <a:t>:</a:t>
            </a:r>
            <a:br>
              <a:rPr lang="en"/>
            </a:br>
            <a:r>
              <a:rPr lang="en" sz="1400"/>
              <a:t>&lt;uses-permission android:name="android.permission.INTERNET" /&gt;</a:t>
            </a:r>
            <a:br>
              <a:rPr lang="en" sz="1400"/>
            </a:br>
            <a:endParaRPr sz="1400"/>
          </a:p>
          <a:p>
            <a:pPr indent="-342900" lvl="0" marL="457200" rtl="0" algn="l">
              <a:spcBef>
                <a:spcPts val="0"/>
              </a:spcBef>
              <a:spcAft>
                <a:spcPts val="0"/>
              </a:spcAft>
              <a:buSzPts val="1800"/>
              <a:buChar char="●"/>
            </a:pPr>
            <a:r>
              <a:rPr lang="en"/>
              <a:t>When using the network, it's a best practice to monitor the network state of the device so that you don't attempt to make network calls when the network is unavailable. To access the network state of the device, your app needs an additional permission:</a:t>
            </a:r>
            <a:br>
              <a:rPr lang="en"/>
            </a:br>
            <a:r>
              <a:rPr lang="en" sz="1400"/>
              <a:t>&lt;uses-permission android:name="android.permission.ACCESS_NETWORK_STATE" /&gt;</a:t>
            </a:r>
            <a:endParaRPr sz="14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44"/>
          <p:cNvPicPr preferRelativeResize="0"/>
          <p:nvPr/>
        </p:nvPicPr>
        <p:blipFill rotWithShape="1">
          <a:blip r:embed="rId3">
            <a:alphaModFix/>
          </a:blip>
          <a:srcRect b="62837" l="79155" r="0" t="8589"/>
          <a:stretch/>
        </p:blipFill>
        <p:spPr>
          <a:xfrm>
            <a:off x="0" y="0"/>
            <a:ext cx="4344226" cy="3225474"/>
          </a:xfrm>
          <a:prstGeom prst="rect">
            <a:avLst/>
          </a:prstGeom>
          <a:noFill/>
          <a:ln>
            <a:noFill/>
          </a:ln>
        </p:spPr>
      </p:pic>
      <p:pic>
        <p:nvPicPr>
          <p:cNvPr id="247" name="Google Shape;247;p44"/>
          <p:cNvPicPr preferRelativeResize="0"/>
          <p:nvPr/>
        </p:nvPicPr>
        <p:blipFill rotWithShape="1">
          <a:blip r:embed="rId4">
            <a:alphaModFix/>
          </a:blip>
          <a:srcRect b="52581" l="79707" r="0" t="8719"/>
          <a:stretch/>
        </p:blipFill>
        <p:spPr>
          <a:xfrm>
            <a:off x="4709250" y="0"/>
            <a:ext cx="4434749" cy="45810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51" name="Shape 251"/>
        <p:cNvGrpSpPr/>
        <p:nvPr/>
      </p:nvGrpSpPr>
      <p:grpSpPr>
        <a:xfrm>
          <a:off x="0" y="0"/>
          <a:ext cx="0" cy="0"/>
          <a:chOff x="0" y="0"/>
          <a:chExt cx="0" cy="0"/>
        </a:xfrm>
      </p:grpSpPr>
      <p:sp>
        <p:nvSpPr>
          <p:cNvPr id="252" name="Google Shape;252;p45"/>
          <p:cNvSpPr txBox="1"/>
          <p:nvPr>
            <p:ph type="title"/>
          </p:nvPr>
        </p:nvSpPr>
        <p:spPr>
          <a:xfrm>
            <a:off x="311700" y="445025"/>
            <a:ext cx="8520600" cy="572700"/>
          </a:xfrm>
          <a:prstGeom prst="rect">
            <a:avLst/>
          </a:prstGeom>
          <a:ln>
            <a:noFill/>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Network Call</a:t>
            </a:r>
            <a:endParaRPr>
              <a:solidFill>
                <a:schemeClr val="lt1"/>
              </a:solidFill>
            </a:endParaRPr>
          </a:p>
        </p:txBody>
      </p:sp>
      <p:sp>
        <p:nvSpPr>
          <p:cNvPr id="253" name="Google Shape;253;p45"/>
          <p:cNvSpPr txBox="1"/>
          <p:nvPr>
            <p:ph idx="1" type="body"/>
          </p:nvPr>
        </p:nvSpPr>
        <p:spPr>
          <a:xfrm>
            <a:off x="311700" y="3115700"/>
            <a:ext cx="8520600" cy="1453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u="sng">
                <a:solidFill>
                  <a:schemeClr val="hlink"/>
                </a:solidFill>
                <a:hlinkClick r:id="rId3"/>
              </a:rPr>
              <a:t>GitHub - google/gson: A Java serialization/deserialization library to convert Java Objects into JSON and back</a:t>
            </a:r>
            <a:endParaRPr>
              <a:solidFill>
                <a:srgbClr val="FFFFFF"/>
              </a:solidFill>
            </a:endParaRPr>
          </a:p>
          <a:p>
            <a:pPr indent="0" lvl="0" marL="0" rtl="0" algn="l">
              <a:spcBef>
                <a:spcPts val="1200"/>
              </a:spcBef>
              <a:spcAft>
                <a:spcPts val="0"/>
              </a:spcAft>
              <a:buNone/>
            </a:pPr>
            <a:r>
              <a:rPr lang="en" u="sng">
                <a:solidFill>
                  <a:schemeClr val="hlink"/>
                </a:solidFill>
                <a:hlinkClick r:id="rId4"/>
              </a:rPr>
              <a:t>Overview - OkHttp</a:t>
            </a:r>
            <a:r>
              <a:rPr lang="en">
                <a:solidFill>
                  <a:srgbClr val="FFFFFF"/>
                </a:solidFill>
              </a:rPr>
              <a:t> </a:t>
            </a:r>
            <a:endParaRPr>
              <a:solidFill>
                <a:srgbClr val="FFFFFF"/>
              </a:solidFill>
            </a:endParaRPr>
          </a:p>
          <a:p>
            <a:pPr indent="0" lvl="0" marL="0" rtl="0" algn="l">
              <a:spcBef>
                <a:spcPts val="1200"/>
              </a:spcBef>
              <a:spcAft>
                <a:spcPts val="1200"/>
              </a:spcAft>
              <a:buNone/>
            </a:pPr>
            <a:r>
              <a:rPr lang="en" u="sng">
                <a:solidFill>
                  <a:schemeClr val="hlink"/>
                </a:solidFill>
                <a:hlinkClick r:id="rId5"/>
              </a:rPr>
              <a:t>GitHub - square/okhttp: Square's meticulous HTTP client for the JVM, Android, and GraalVM.</a:t>
            </a:r>
            <a:r>
              <a:rPr lang="en">
                <a:solidFill>
                  <a:srgbClr val="FFFFFF"/>
                </a:solidFill>
              </a:rPr>
              <a:t> </a:t>
            </a:r>
            <a:endParaRPr/>
          </a:p>
        </p:txBody>
      </p:sp>
      <p:pic>
        <p:nvPicPr>
          <p:cNvPr id="254" name="Google Shape;254;p45"/>
          <p:cNvPicPr preferRelativeResize="0"/>
          <p:nvPr/>
        </p:nvPicPr>
        <p:blipFill rotWithShape="1">
          <a:blip r:embed="rId6">
            <a:alphaModFix/>
          </a:blip>
          <a:srcRect b="47620" l="25107" r="42242" t="34789"/>
          <a:stretch/>
        </p:blipFill>
        <p:spPr>
          <a:xfrm>
            <a:off x="225300" y="1017725"/>
            <a:ext cx="7253551" cy="2131399"/>
          </a:xfrm>
          <a:prstGeom prst="rect">
            <a:avLst/>
          </a:prstGeom>
          <a:noFill/>
          <a:ln>
            <a:noFill/>
          </a:ln>
        </p:spPr>
      </p:pic>
      <p:sp>
        <p:nvSpPr>
          <p:cNvPr id="255" name="Google Shape;255;p45"/>
          <p:cNvSpPr/>
          <p:nvPr/>
        </p:nvSpPr>
        <p:spPr>
          <a:xfrm>
            <a:off x="599450" y="1592150"/>
            <a:ext cx="5040000" cy="694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59" name="Shape 259"/>
        <p:cNvGrpSpPr/>
        <p:nvPr/>
      </p:nvGrpSpPr>
      <p:grpSpPr>
        <a:xfrm>
          <a:off x="0" y="0"/>
          <a:ext cx="0" cy="0"/>
          <a:chOff x="0" y="0"/>
          <a:chExt cx="0" cy="0"/>
        </a:xfrm>
      </p:grpSpPr>
      <p:sp>
        <p:nvSpPr>
          <p:cNvPr id="260" name="Google Shape;260;p46"/>
          <p:cNvSpPr txBox="1"/>
          <p:nvPr>
            <p:ph type="title"/>
          </p:nvPr>
        </p:nvSpPr>
        <p:spPr>
          <a:xfrm>
            <a:off x="311700" y="445025"/>
            <a:ext cx="8520600" cy="572700"/>
          </a:xfrm>
          <a:prstGeom prst="rect">
            <a:avLst/>
          </a:prstGeom>
          <a:ln>
            <a:noFill/>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Network Call</a:t>
            </a:r>
            <a:endParaRPr>
              <a:solidFill>
                <a:schemeClr val="lt1"/>
              </a:solidFill>
            </a:endParaRPr>
          </a:p>
        </p:txBody>
      </p:sp>
      <p:sp>
        <p:nvSpPr>
          <p:cNvPr id="261" name="Google Shape;261;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2" name="Google Shape;262;p46"/>
          <p:cNvPicPr preferRelativeResize="0"/>
          <p:nvPr/>
        </p:nvPicPr>
        <p:blipFill rotWithShape="1">
          <a:blip r:embed="rId3">
            <a:alphaModFix/>
          </a:blip>
          <a:srcRect b="16922" l="27759" r="2476" t="31023"/>
          <a:stretch/>
        </p:blipFill>
        <p:spPr>
          <a:xfrm>
            <a:off x="0" y="1152475"/>
            <a:ext cx="9144000" cy="3695484"/>
          </a:xfrm>
          <a:prstGeom prst="rect">
            <a:avLst/>
          </a:prstGeom>
          <a:noFill/>
          <a:ln>
            <a:noFill/>
          </a:ln>
        </p:spPr>
      </p:pic>
      <p:sp>
        <p:nvSpPr>
          <p:cNvPr id="263" name="Google Shape;263;p46"/>
          <p:cNvSpPr/>
          <p:nvPr/>
        </p:nvSpPr>
        <p:spPr>
          <a:xfrm>
            <a:off x="236825" y="1702175"/>
            <a:ext cx="8814300" cy="2730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67" name="Shape 267"/>
        <p:cNvGrpSpPr/>
        <p:nvPr/>
      </p:nvGrpSpPr>
      <p:grpSpPr>
        <a:xfrm>
          <a:off x="0" y="0"/>
          <a:ext cx="0" cy="0"/>
          <a:chOff x="0" y="0"/>
          <a:chExt cx="0" cy="0"/>
        </a:xfrm>
      </p:grpSpPr>
      <p:sp>
        <p:nvSpPr>
          <p:cNvPr id="268" name="Google Shape;268;p47"/>
          <p:cNvSpPr txBox="1"/>
          <p:nvPr>
            <p:ph type="title"/>
          </p:nvPr>
        </p:nvSpPr>
        <p:spPr>
          <a:xfrm>
            <a:off x="311700" y="445025"/>
            <a:ext cx="8520600" cy="572700"/>
          </a:xfrm>
          <a:prstGeom prst="rect">
            <a:avLst/>
          </a:prstGeom>
          <a:ln>
            <a:noFill/>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What Happens If Network Call Runs on UI Thread?</a:t>
            </a:r>
            <a:endParaRPr>
              <a:solidFill>
                <a:schemeClr val="lt1"/>
              </a:solidFill>
            </a:endParaRPr>
          </a:p>
        </p:txBody>
      </p:sp>
      <p:sp>
        <p:nvSpPr>
          <p:cNvPr id="269" name="Google Shape;269;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0" name="Google Shape;270;p47"/>
          <p:cNvPicPr preferRelativeResize="0"/>
          <p:nvPr/>
        </p:nvPicPr>
        <p:blipFill rotWithShape="1">
          <a:blip r:embed="rId3">
            <a:alphaModFix/>
          </a:blip>
          <a:srcRect b="27829" l="0" r="26508" t="26149"/>
          <a:stretch/>
        </p:blipFill>
        <p:spPr>
          <a:xfrm>
            <a:off x="0" y="1152475"/>
            <a:ext cx="9144000" cy="3101706"/>
          </a:xfrm>
          <a:prstGeom prst="rect">
            <a:avLst/>
          </a:prstGeom>
          <a:noFill/>
          <a:ln>
            <a:noFill/>
          </a:ln>
        </p:spPr>
      </p:pic>
      <p:sp>
        <p:nvSpPr>
          <p:cNvPr id="271" name="Google Shape;271;p47"/>
          <p:cNvSpPr/>
          <p:nvPr/>
        </p:nvSpPr>
        <p:spPr>
          <a:xfrm>
            <a:off x="4372200" y="2020400"/>
            <a:ext cx="399600" cy="399600"/>
          </a:xfrm>
          <a:prstGeom prst="ellipse">
            <a:avLst/>
          </a:prstGeom>
          <a:solidFill>
            <a:srgbClr val="00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272" name="Google Shape;272;p47"/>
          <p:cNvSpPr/>
          <p:nvPr/>
        </p:nvSpPr>
        <p:spPr>
          <a:xfrm>
            <a:off x="728025" y="3075675"/>
            <a:ext cx="399600" cy="399600"/>
          </a:xfrm>
          <a:prstGeom prst="ellipse">
            <a:avLst/>
          </a:prstGeom>
          <a:solidFill>
            <a:srgbClr val="00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273" name="Google Shape;273;p47"/>
          <p:cNvSpPr/>
          <p:nvPr/>
        </p:nvSpPr>
        <p:spPr>
          <a:xfrm>
            <a:off x="2797475" y="1472750"/>
            <a:ext cx="6283200" cy="1894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7"/>
          <p:cNvSpPr/>
          <p:nvPr/>
        </p:nvSpPr>
        <p:spPr>
          <a:xfrm>
            <a:off x="137625" y="2935075"/>
            <a:ext cx="4384200" cy="1275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8" name="Shape 278"/>
        <p:cNvGrpSpPr/>
        <p:nvPr/>
      </p:nvGrpSpPr>
      <p:grpSpPr>
        <a:xfrm>
          <a:off x="0" y="0"/>
          <a:ext cx="0" cy="0"/>
          <a:chOff x="0" y="0"/>
          <a:chExt cx="0" cy="0"/>
        </a:xfrm>
      </p:grpSpPr>
      <p:sp>
        <p:nvSpPr>
          <p:cNvPr id="279" name="Google Shape;279;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New Thread?</a:t>
            </a:r>
            <a:endParaRPr>
              <a:solidFill>
                <a:schemeClr val="lt1"/>
              </a:solidFill>
            </a:endParaRPr>
          </a:p>
        </p:txBody>
      </p:sp>
      <p:sp>
        <p:nvSpPr>
          <p:cNvPr id="280" name="Google Shape;280;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1" name="Google Shape;281;p48"/>
          <p:cNvPicPr preferRelativeResize="0"/>
          <p:nvPr/>
        </p:nvPicPr>
        <p:blipFill rotWithShape="1">
          <a:blip r:embed="rId3">
            <a:alphaModFix/>
          </a:blip>
          <a:srcRect b="22582" l="0" r="35471" t="25421"/>
          <a:stretch/>
        </p:blipFill>
        <p:spPr>
          <a:xfrm>
            <a:off x="0" y="1152475"/>
            <a:ext cx="9144000" cy="3991026"/>
          </a:xfrm>
          <a:prstGeom prst="rect">
            <a:avLst/>
          </a:prstGeom>
          <a:noFill/>
          <a:ln>
            <a:noFill/>
          </a:ln>
        </p:spPr>
      </p:pic>
      <p:sp>
        <p:nvSpPr>
          <p:cNvPr id="282" name="Google Shape;282;p48"/>
          <p:cNvSpPr/>
          <p:nvPr/>
        </p:nvSpPr>
        <p:spPr>
          <a:xfrm>
            <a:off x="901275" y="3411725"/>
            <a:ext cx="399600" cy="399600"/>
          </a:xfrm>
          <a:prstGeom prst="ellipse">
            <a:avLst/>
          </a:prstGeom>
          <a:solidFill>
            <a:srgbClr val="00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283" name="Google Shape;283;p48"/>
          <p:cNvSpPr/>
          <p:nvPr/>
        </p:nvSpPr>
        <p:spPr>
          <a:xfrm>
            <a:off x="359650" y="3411725"/>
            <a:ext cx="4384200" cy="1275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8"/>
          <p:cNvSpPr/>
          <p:nvPr/>
        </p:nvSpPr>
        <p:spPr>
          <a:xfrm>
            <a:off x="4064400" y="1210700"/>
            <a:ext cx="4384200" cy="1275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88" name="Shape 288"/>
        <p:cNvGrpSpPr/>
        <p:nvPr/>
      </p:nvGrpSpPr>
      <p:grpSpPr>
        <a:xfrm>
          <a:off x="0" y="0"/>
          <a:ext cx="0" cy="0"/>
          <a:chOff x="0" y="0"/>
          <a:chExt cx="0" cy="0"/>
        </a:xfrm>
      </p:grpSpPr>
      <p:sp>
        <p:nvSpPr>
          <p:cNvPr id="289" name="Google Shape;289;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What Happens If View Call Out side of UIThread</a:t>
            </a:r>
            <a:endParaRPr>
              <a:solidFill>
                <a:schemeClr val="lt1"/>
              </a:solidFill>
            </a:endParaRPr>
          </a:p>
        </p:txBody>
      </p:sp>
      <p:sp>
        <p:nvSpPr>
          <p:cNvPr id="290" name="Google Shape;290;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1" name="Google Shape;291;p49"/>
          <p:cNvPicPr preferRelativeResize="0"/>
          <p:nvPr/>
        </p:nvPicPr>
        <p:blipFill rotWithShape="1">
          <a:blip r:embed="rId3">
            <a:alphaModFix/>
          </a:blip>
          <a:srcRect b="15255" l="26953" r="23021" t="43166"/>
          <a:stretch/>
        </p:blipFill>
        <p:spPr>
          <a:xfrm>
            <a:off x="0" y="1026599"/>
            <a:ext cx="9144000" cy="4116902"/>
          </a:xfrm>
          <a:prstGeom prst="rect">
            <a:avLst/>
          </a:prstGeom>
          <a:noFill/>
          <a:ln>
            <a:noFill/>
          </a:ln>
        </p:spPr>
      </p:pic>
      <p:sp>
        <p:nvSpPr>
          <p:cNvPr id="292" name="Google Shape;292;p49"/>
          <p:cNvSpPr/>
          <p:nvPr/>
        </p:nvSpPr>
        <p:spPr>
          <a:xfrm>
            <a:off x="1420925" y="3611550"/>
            <a:ext cx="4610700" cy="407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96" name="Shape 296"/>
        <p:cNvGrpSpPr/>
        <p:nvPr/>
      </p:nvGrpSpPr>
      <p:grpSpPr>
        <a:xfrm>
          <a:off x="0" y="0"/>
          <a:ext cx="0" cy="0"/>
          <a:chOff x="0" y="0"/>
          <a:chExt cx="0" cy="0"/>
        </a:xfrm>
      </p:grpSpPr>
      <p:sp>
        <p:nvSpPr>
          <p:cNvPr id="297" name="Google Shape;297;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What Happens If View Call Out side of UIThread</a:t>
            </a:r>
            <a:endParaRPr>
              <a:solidFill>
                <a:schemeClr val="lt1"/>
              </a:solidFill>
            </a:endParaRPr>
          </a:p>
        </p:txBody>
      </p:sp>
      <p:sp>
        <p:nvSpPr>
          <p:cNvPr id="298" name="Google Shape;298;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9" name="Google Shape;299;p50"/>
          <p:cNvPicPr preferRelativeResize="0"/>
          <p:nvPr/>
        </p:nvPicPr>
        <p:blipFill rotWithShape="1">
          <a:blip r:embed="rId3">
            <a:alphaModFix/>
          </a:blip>
          <a:srcRect b="0" l="0" r="24579" t="39228"/>
          <a:stretch/>
        </p:blipFill>
        <p:spPr>
          <a:xfrm>
            <a:off x="0" y="1152475"/>
            <a:ext cx="9144000" cy="39910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Worker threads</a:t>
            </a:r>
            <a:endParaRPr/>
          </a:p>
        </p:txBody>
      </p:sp>
      <p:sp>
        <p:nvSpPr>
          <p:cNvPr id="305" name="Google Shape;305;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rgbClr val="B7B7B7"/>
              </a:buClr>
              <a:buSzPts val="1800"/>
              <a:buChar char="●"/>
            </a:pPr>
            <a:r>
              <a:rPr lang="en">
                <a:solidFill>
                  <a:srgbClr val="B7B7B7"/>
                </a:solidFill>
              </a:rPr>
              <a:t>Because of the single threaded model described above, it's vital to the responsiveness of your application's UI that you do not block the UI thread. If you have operations to perform that are not instantaneous, you should make sure to do them in separate threads ("background" or "worker" threads).</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However, note that you cannot update the UI from any thread other than the UI thread or the "main" thread.</a:t>
            </a:r>
            <a:endParaRPr>
              <a:solidFill>
                <a:srgbClr val="B7B7B7"/>
              </a:solidFill>
            </a:endParaRPr>
          </a:p>
          <a:p>
            <a:pPr indent="-342900" lvl="0" marL="457200" rtl="0" algn="l">
              <a:spcBef>
                <a:spcPts val="0"/>
              </a:spcBef>
              <a:spcAft>
                <a:spcPts val="0"/>
              </a:spcAft>
              <a:buSzPts val="1800"/>
              <a:buChar char="●"/>
            </a:pPr>
            <a:r>
              <a:rPr lang="en"/>
              <a:t>To fix this problem, Android offers several ways to access the UI thread from other threads. Here is a list of methods that can help:</a:t>
            </a:r>
            <a:endParaRPr/>
          </a:p>
          <a:p>
            <a:pPr indent="-317500" lvl="1" marL="914400" rtl="0" algn="l">
              <a:spcBef>
                <a:spcPts val="0"/>
              </a:spcBef>
              <a:spcAft>
                <a:spcPts val="0"/>
              </a:spcAft>
              <a:buSzPts val="1400"/>
              <a:buChar char="○"/>
            </a:pPr>
            <a:r>
              <a:rPr lang="en"/>
              <a:t>Activity.runOnUiThread(Runnable)</a:t>
            </a:r>
            <a:endParaRPr/>
          </a:p>
          <a:p>
            <a:pPr indent="-317500" lvl="1" marL="914400" rtl="0" algn="l">
              <a:spcBef>
                <a:spcPts val="0"/>
              </a:spcBef>
              <a:spcAft>
                <a:spcPts val="0"/>
              </a:spcAft>
              <a:buSzPts val="1400"/>
              <a:buChar char="○"/>
            </a:pPr>
            <a:r>
              <a:rPr lang="en"/>
              <a:t>View.post(Runnable)</a:t>
            </a:r>
            <a:endParaRPr/>
          </a:p>
          <a:p>
            <a:pPr indent="-317500" lvl="1" marL="914400" rtl="0" algn="l">
              <a:spcBef>
                <a:spcPts val="0"/>
              </a:spcBef>
              <a:spcAft>
                <a:spcPts val="0"/>
              </a:spcAft>
              <a:buSzPts val="1400"/>
              <a:buChar char="○"/>
            </a:pPr>
            <a:r>
              <a:rPr lang="en"/>
              <a:t>View.postDelayed(Runnable, long)</a:t>
            </a:r>
            <a:endParaRPr/>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Network</a:t>
            </a:r>
            <a:endParaRPr/>
          </a:p>
        </p:txBody>
      </p:sp>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Rest API</a:t>
            </a:r>
            <a:endParaRPr/>
          </a:p>
          <a:p>
            <a:pPr indent="-317500" lvl="1" marL="914400" rtl="0" algn="l">
              <a:spcBef>
                <a:spcPts val="0"/>
              </a:spcBef>
              <a:spcAft>
                <a:spcPts val="0"/>
              </a:spcAft>
              <a:buSzPts val="1400"/>
              <a:buChar char="○"/>
            </a:pPr>
            <a:r>
              <a:rPr lang="en"/>
              <a:t>CRUD</a:t>
            </a:r>
            <a:endParaRPr/>
          </a:p>
          <a:p>
            <a:pPr indent="-317500" lvl="2" marL="1371600" rtl="0" algn="l">
              <a:spcBef>
                <a:spcPts val="0"/>
              </a:spcBef>
              <a:spcAft>
                <a:spcPts val="0"/>
              </a:spcAft>
              <a:buSzPts val="1400"/>
              <a:buChar char="■"/>
            </a:pPr>
            <a:r>
              <a:rPr lang="en"/>
              <a:t>C - Create - POST</a:t>
            </a:r>
            <a:endParaRPr/>
          </a:p>
          <a:p>
            <a:pPr indent="-317500" lvl="2" marL="1371600" rtl="0" algn="l">
              <a:spcBef>
                <a:spcPts val="0"/>
              </a:spcBef>
              <a:spcAft>
                <a:spcPts val="0"/>
              </a:spcAft>
              <a:buSzPts val="1400"/>
              <a:buChar char="■"/>
            </a:pPr>
            <a:r>
              <a:rPr lang="en"/>
              <a:t>R - Read - GET</a:t>
            </a:r>
            <a:endParaRPr/>
          </a:p>
          <a:p>
            <a:pPr indent="-317500" lvl="2" marL="1371600" rtl="0" algn="l">
              <a:spcBef>
                <a:spcPts val="0"/>
              </a:spcBef>
              <a:spcAft>
                <a:spcPts val="0"/>
              </a:spcAft>
              <a:buSzPts val="1400"/>
              <a:buChar char="■"/>
            </a:pPr>
            <a:r>
              <a:rPr lang="en"/>
              <a:t>U - Update - PUT</a:t>
            </a:r>
            <a:endParaRPr/>
          </a:p>
          <a:p>
            <a:pPr indent="-317500" lvl="2" marL="1371600" rtl="0" algn="l">
              <a:spcBef>
                <a:spcPts val="0"/>
              </a:spcBef>
              <a:spcAft>
                <a:spcPts val="0"/>
              </a:spcAft>
              <a:buSzPts val="1400"/>
              <a:buChar char="■"/>
            </a:pPr>
            <a:r>
              <a:rPr lang="en"/>
              <a:t>D - Delete - DELETE</a:t>
            </a:r>
            <a:endParaRPr/>
          </a:p>
          <a:p>
            <a:pPr indent="-317500" lvl="1" marL="914400" rtl="0" algn="l">
              <a:spcBef>
                <a:spcPts val="0"/>
              </a:spcBef>
              <a:spcAft>
                <a:spcPts val="0"/>
              </a:spcAft>
              <a:buSzPts val="1400"/>
              <a:buChar char="○"/>
            </a:pPr>
            <a:r>
              <a:rPr lang="en"/>
              <a:t>Data Type: JSON</a:t>
            </a:r>
            <a:endParaRPr/>
          </a:p>
          <a:p>
            <a:pPr indent="-342900" lvl="0" marL="457200" rtl="0" algn="l">
              <a:spcBef>
                <a:spcPts val="0"/>
              </a:spcBef>
              <a:spcAft>
                <a:spcPts val="0"/>
              </a:spcAft>
              <a:buSzPts val="1800"/>
              <a:buChar char="●"/>
            </a:pPr>
            <a:r>
              <a:rPr lang="en"/>
              <a:t>Web Services</a:t>
            </a:r>
            <a:endParaRPr/>
          </a:p>
          <a:p>
            <a:pPr indent="-317500" lvl="1" marL="914400" rtl="0" algn="l">
              <a:spcBef>
                <a:spcPts val="0"/>
              </a:spcBef>
              <a:spcAft>
                <a:spcPts val="0"/>
              </a:spcAft>
              <a:buSzPts val="1400"/>
              <a:buChar char="○"/>
            </a:pPr>
            <a:r>
              <a:rPr lang="en"/>
              <a:t>Data Type: XML</a:t>
            </a:r>
            <a:endParaRPr/>
          </a:p>
        </p:txBody>
      </p:sp>
      <p:pic>
        <p:nvPicPr>
          <p:cNvPr id="74" name="Google Shape;74;p16"/>
          <p:cNvPicPr preferRelativeResize="0"/>
          <p:nvPr/>
        </p:nvPicPr>
        <p:blipFill>
          <a:blip r:embed="rId3">
            <a:alphaModFix/>
          </a:blip>
          <a:stretch>
            <a:fillRect/>
          </a:stretch>
        </p:blipFill>
        <p:spPr>
          <a:xfrm>
            <a:off x="3572850" y="3098275"/>
            <a:ext cx="5571156" cy="20452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09" name="Shape 309"/>
        <p:cNvGrpSpPr/>
        <p:nvPr/>
      </p:nvGrpSpPr>
      <p:grpSpPr>
        <a:xfrm>
          <a:off x="0" y="0"/>
          <a:ext cx="0" cy="0"/>
          <a:chOff x="0" y="0"/>
          <a:chExt cx="0" cy="0"/>
        </a:xfrm>
      </p:grpSpPr>
      <p:sp>
        <p:nvSpPr>
          <p:cNvPr id="310" name="Google Shape;310;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What Happens If View Call Out side of UIThread</a:t>
            </a:r>
            <a:endParaRPr>
              <a:solidFill>
                <a:schemeClr val="lt1"/>
              </a:solidFill>
            </a:endParaRPr>
          </a:p>
        </p:txBody>
      </p:sp>
      <p:sp>
        <p:nvSpPr>
          <p:cNvPr id="311" name="Google Shape;311;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2" name="Google Shape;312;p52"/>
          <p:cNvPicPr preferRelativeResize="0"/>
          <p:nvPr/>
        </p:nvPicPr>
        <p:blipFill rotWithShape="1">
          <a:blip r:embed="rId3">
            <a:alphaModFix/>
          </a:blip>
          <a:srcRect b="45593" l="27438" r="33954" t="29601"/>
          <a:stretch/>
        </p:blipFill>
        <p:spPr>
          <a:xfrm>
            <a:off x="0" y="1457950"/>
            <a:ext cx="9144000" cy="318222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16" name="Shape 316"/>
        <p:cNvGrpSpPr/>
        <p:nvPr/>
      </p:nvGrpSpPr>
      <p:grpSpPr>
        <a:xfrm>
          <a:off x="0" y="0"/>
          <a:ext cx="0" cy="0"/>
          <a:chOff x="0" y="0"/>
          <a:chExt cx="0" cy="0"/>
        </a:xfrm>
      </p:grpSpPr>
      <p:sp>
        <p:nvSpPr>
          <p:cNvPr id="317" name="Google Shape;317;p53"/>
          <p:cNvSpPr txBox="1"/>
          <p:nvPr>
            <p:ph type="title"/>
          </p:nvPr>
        </p:nvSpPr>
        <p:spPr>
          <a:xfrm>
            <a:off x="311700" y="445025"/>
            <a:ext cx="8520600" cy="572700"/>
          </a:xfrm>
          <a:prstGeom prst="rect">
            <a:avLst/>
          </a:prstGeom>
          <a:ln>
            <a:noFill/>
          </a:ln>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solidFill>
                  <a:schemeClr val="lt1"/>
                </a:solidFill>
              </a:rPr>
              <a:t>Parse Data</a:t>
            </a:r>
            <a:endParaRPr>
              <a:solidFill>
                <a:schemeClr val="lt1"/>
              </a:solidFill>
            </a:endParaRPr>
          </a:p>
        </p:txBody>
      </p:sp>
      <p:sp>
        <p:nvSpPr>
          <p:cNvPr id="318" name="Google Shape;318;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9" name="Google Shape;319;p53"/>
          <p:cNvPicPr preferRelativeResize="0"/>
          <p:nvPr/>
        </p:nvPicPr>
        <p:blipFill rotWithShape="1">
          <a:blip r:embed="rId3">
            <a:alphaModFix/>
          </a:blip>
          <a:srcRect b="33641" l="22238" r="10493" t="10326"/>
          <a:stretch/>
        </p:blipFill>
        <p:spPr>
          <a:xfrm>
            <a:off x="0" y="1017725"/>
            <a:ext cx="9144000" cy="4125776"/>
          </a:xfrm>
          <a:prstGeom prst="rect">
            <a:avLst/>
          </a:prstGeom>
          <a:noFill/>
          <a:ln>
            <a:noFill/>
          </a:ln>
        </p:spPr>
      </p:pic>
      <p:sp>
        <p:nvSpPr>
          <p:cNvPr id="320" name="Google Shape;320;p53"/>
          <p:cNvSpPr/>
          <p:nvPr/>
        </p:nvSpPr>
        <p:spPr>
          <a:xfrm>
            <a:off x="1447550" y="2222725"/>
            <a:ext cx="4554300" cy="2920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Mobile Network Life Cycle</a:t>
            </a:r>
            <a:endParaRPr/>
          </a:p>
        </p:txBody>
      </p:sp>
      <p:sp>
        <p:nvSpPr>
          <p:cNvPr id="326" name="Google Shape;326;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API</a:t>
            </a:r>
            <a:endParaRPr/>
          </a:p>
          <a:p>
            <a:pPr indent="-342900" lvl="0" marL="457200" rtl="0" algn="l">
              <a:spcBef>
                <a:spcPts val="0"/>
              </a:spcBef>
              <a:spcAft>
                <a:spcPts val="0"/>
              </a:spcAft>
              <a:buSzPts val="1800"/>
              <a:buChar char="●"/>
            </a:pPr>
            <a:r>
              <a:rPr lang="en"/>
              <a:t>Postman</a:t>
            </a:r>
            <a:endParaRPr/>
          </a:p>
          <a:p>
            <a:pPr indent="-342900" lvl="0" marL="457200" rtl="0" algn="l">
              <a:spcBef>
                <a:spcPts val="0"/>
              </a:spcBef>
              <a:spcAft>
                <a:spcPts val="0"/>
              </a:spcAft>
              <a:buSzPts val="1800"/>
              <a:buChar char="●"/>
            </a:pPr>
            <a:r>
              <a:rPr lang="en"/>
              <a:t>Java Request</a:t>
            </a:r>
            <a:endParaRPr/>
          </a:p>
          <a:p>
            <a:pPr indent="-342900" lvl="0" marL="457200" rtl="0" algn="l">
              <a:spcBef>
                <a:spcPts val="0"/>
              </a:spcBef>
              <a:spcAft>
                <a:spcPts val="0"/>
              </a:spcAft>
              <a:buSzPts val="1800"/>
              <a:buChar char="●"/>
            </a:pPr>
            <a:r>
              <a:rPr b="1" lang="en"/>
              <a:t>POJO</a:t>
            </a:r>
            <a:endParaRPr b="1"/>
          </a:p>
          <a:p>
            <a:pPr indent="-342900" lvl="0" marL="457200" rtl="0" algn="l">
              <a:spcBef>
                <a:spcPts val="0"/>
              </a:spcBef>
              <a:spcAft>
                <a:spcPts val="0"/>
              </a:spcAft>
              <a:buSzPts val="1800"/>
              <a:buChar char="●"/>
            </a:pPr>
            <a:r>
              <a:rPr lang="en"/>
              <a:t>Serialize</a:t>
            </a:r>
            <a:endParaRPr/>
          </a:p>
          <a:p>
            <a:pPr indent="-342900" lvl="0" marL="457200" rtl="0" algn="l">
              <a:spcBef>
                <a:spcPts val="0"/>
              </a:spcBef>
              <a:spcAft>
                <a:spcPts val="0"/>
              </a:spcAft>
              <a:buSzPts val="1800"/>
              <a:buChar char="●"/>
            </a:pPr>
            <a:r>
              <a:rPr lang="en"/>
              <a:t>Other BL</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POJO</a:t>
            </a:r>
            <a:br>
              <a:rPr lang="en"/>
            </a:br>
            <a:r>
              <a:rPr lang="en" sz="3600"/>
              <a:t>Plain Old Java Object</a:t>
            </a:r>
            <a:endParaRPr sz="3600"/>
          </a:p>
        </p:txBody>
      </p:sp>
      <p:sp>
        <p:nvSpPr>
          <p:cNvPr id="332" name="Google Shape;332;p5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t>Android: </a:t>
            </a:r>
            <a:r>
              <a:rPr lang="en" u="sng">
                <a:solidFill>
                  <a:schemeClr val="hlink"/>
                </a:solidFill>
                <a:hlinkClick r:id="rId3"/>
              </a:rPr>
              <a:t>J</a:t>
            </a:r>
            <a:r>
              <a:rPr lang="en" u="sng">
                <a:solidFill>
                  <a:schemeClr val="hlink"/>
                </a:solidFill>
                <a:hlinkClick r:id="rId4"/>
              </a:rPr>
              <a:t>sonschema2pojo</a:t>
            </a:r>
            <a:endParaRPr/>
          </a:p>
          <a:p>
            <a:pPr indent="0" lvl="0" marL="0" rtl="0" algn="ctr">
              <a:spcBef>
                <a:spcPts val="0"/>
              </a:spcBef>
              <a:spcAft>
                <a:spcPts val="0"/>
              </a:spcAft>
              <a:buNone/>
            </a:pPr>
            <a:r>
              <a:rPr lang="en"/>
              <a:t>IOS: </a:t>
            </a:r>
            <a:r>
              <a:rPr lang="en" u="sng">
                <a:solidFill>
                  <a:schemeClr val="hlink"/>
                </a:solidFill>
                <a:hlinkClick r:id="rId5"/>
              </a:rPr>
              <a:t>App Quicktype</a:t>
            </a:r>
            <a:r>
              <a:rPr lang="en"/>
              <a:t> </a:t>
            </a:r>
            <a:r>
              <a:rPr lang="en"/>
              <a:t>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56"/>
          <p:cNvPicPr preferRelativeResize="0"/>
          <p:nvPr/>
        </p:nvPicPr>
        <p:blipFill rotWithShape="1">
          <a:blip r:embed="rId3">
            <a:alphaModFix/>
          </a:blip>
          <a:srcRect b="7507" l="22175" r="23921" t="10262"/>
          <a:stretch/>
        </p:blipFill>
        <p:spPr>
          <a:xfrm>
            <a:off x="1459800" y="0"/>
            <a:ext cx="6224400" cy="514349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57"/>
          <p:cNvPicPr preferRelativeResize="0"/>
          <p:nvPr/>
        </p:nvPicPr>
        <p:blipFill rotWithShape="1">
          <a:blip r:embed="rId3">
            <a:alphaModFix/>
          </a:blip>
          <a:srcRect b="6732" l="18791" r="19169" t="17532"/>
          <a:stretch/>
        </p:blipFill>
        <p:spPr>
          <a:xfrm>
            <a:off x="682888" y="0"/>
            <a:ext cx="7778227" cy="514349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Mobile Network Life Cycle</a:t>
            </a:r>
            <a:endParaRPr/>
          </a:p>
        </p:txBody>
      </p:sp>
      <p:sp>
        <p:nvSpPr>
          <p:cNvPr id="348" name="Google Shape;348;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API</a:t>
            </a:r>
            <a:endParaRPr/>
          </a:p>
          <a:p>
            <a:pPr indent="-342900" lvl="0" marL="457200" rtl="0" algn="l">
              <a:spcBef>
                <a:spcPts val="0"/>
              </a:spcBef>
              <a:spcAft>
                <a:spcPts val="0"/>
              </a:spcAft>
              <a:buSzPts val="1800"/>
              <a:buChar char="●"/>
            </a:pPr>
            <a:r>
              <a:rPr lang="en"/>
              <a:t>Postman</a:t>
            </a:r>
            <a:endParaRPr/>
          </a:p>
          <a:p>
            <a:pPr indent="-342900" lvl="0" marL="457200" rtl="0" algn="l">
              <a:spcBef>
                <a:spcPts val="0"/>
              </a:spcBef>
              <a:spcAft>
                <a:spcPts val="0"/>
              </a:spcAft>
              <a:buSzPts val="1800"/>
              <a:buChar char="●"/>
            </a:pPr>
            <a:r>
              <a:rPr lang="en"/>
              <a:t>Java Request</a:t>
            </a:r>
            <a:endParaRPr/>
          </a:p>
          <a:p>
            <a:pPr indent="-342900" lvl="0" marL="457200" rtl="0" algn="l">
              <a:spcBef>
                <a:spcPts val="0"/>
              </a:spcBef>
              <a:spcAft>
                <a:spcPts val="0"/>
              </a:spcAft>
              <a:buSzPts val="1800"/>
              <a:buChar char="●"/>
            </a:pPr>
            <a:r>
              <a:rPr lang="en"/>
              <a:t>POJO</a:t>
            </a:r>
            <a:endParaRPr/>
          </a:p>
          <a:p>
            <a:pPr indent="-342900" lvl="0" marL="457200" rtl="0" algn="l">
              <a:spcBef>
                <a:spcPts val="0"/>
              </a:spcBef>
              <a:spcAft>
                <a:spcPts val="0"/>
              </a:spcAft>
              <a:buSzPts val="1800"/>
              <a:buChar char="●"/>
            </a:pPr>
            <a:r>
              <a:rPr b="1" lang="en"/>
              <a:t>Serialize</a:t>
            </a:r>
            <a:endParaRPr b="1"/>
          </a:p>
          <a:p>
            <a:pPr indent="-342900" lvl="0" marL="457200" rtl="0" algn="l">
              <a:spcBef>
                <a:spcPts val="0"/>
              </a:spcBef>
              <a:spcAft>
                <a:spcPts val="0"/>
              </a:spcAft>
              <a:buSzPts val="1800"/>
              <a:buChar char="●"/>
            </a:pPr>
            <a:r>
              <a:rPr lang="en"/>
              <a:t>Other BL</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52" name="Shape 352"/>
        <p:cNvGrpSpPr/>
        <p:nvPr/>
      </p:nvGrpSpPr>
      <p:grpSpPr>
        <a:xfrm>
          <a:off x="0" y="0"/>
          <a:ext cx="0" cy="0"/>
          <a:chOff x="0" y="0"/>
          <a:chExt cx="0" cy="0"/>
        </a:xfrm>
      </p:grpSpPr>
      <p:sp>
        <p:nvSpPr>
          <p:cNvPr id="353" name="Google Shape;353;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54" name="Google Shape;354;p59"/>
          <p:cNvPicPr preferRelativeResize="0"/>
          <p:nvPr/>
        </p:nvPicPr>
        <p:blipFill rotWithShape="1">
          <a:blip r:embed="rId3">
            <a:alphaModFix/>
          </a:blip>
          <a:srcRect b="15859" l="25817" r="45755" t="17950"/>
          <a:stretch/>
        </p:blipFill>
        <p:spPr>
          <a:xfrm>
            <a:off x="0" y="0"/>
            <a:ext cx="4077802" cy="5143499"/>
          </a:xfrm>
          <a:prstGeom prst="rect">
            <a:avLst/>
          </a:prstGeom>
          <a:noFill/>
          <a:ln>
            <a:noFill/>
          </a:ln>
        </p:spPr>
      </p:pic>
      <p:pic>
        <p:nvPicPr>
          <p:cNvPr id="355" name="Google Shape;355;p59"/>
          <p:cNvPicPr preferRelativeResize="0"/>
          <p:nvPr/>
        </p:nvPicPr>
        <p:blipFill rotWithShape="1">
          <a:blip r:embed="rId4">
            <a:alphaModFix/>
          </a:blip>
          <a:srcRect b="18947" l="26822" r="35878" t="11137"/>
          <a:stretch/>
        </p:blipFill>
        <p:spPr>
          <a:xfrm>
            <a:off x="4077800" y="0"/>
            <a:ext cx="5066198" cy="51434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59" name="Shape 359"/>
        <p:cNvGrpSpPr/>
        <p:nvPr/>
      </p:nvGrpSpPr>
      <p:grpSpPr>
        <a:xfrm>
          <a:off x="0" y="0"/>
          <a:ext cx="0" cy="0"/>
          <a:chOff x="0" y="0"/>
          <a:chExt cx="0" cy="0"/>
        </a:xfrm>
      </p:grpSpPr>
      <p:sp>
        <p:nvSpPr>
          <p:cNvPr id="360" name="Google Shape;360;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Parse JSON Simple Way - GSON</a:t>
            </a:r>
            <a:endParaRPr>
              <a:solidFill>
                <a:schemeClr val="lt1"/>
              </a:solidFill>
            </a:endParaRPr>
          </a:p>
        </p:txBody>
      </p:sp>
      <p:sp>
        <p:nvSpPr>
          <p:cNvPr id="361" name="Google Shape;361;p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62" name="Google Shape;362;p60"/>
          <p:cNvPicPr preferRelativeResize="0"/>
          <p:nvPr/>
        </p:nvPicPr>
        <p:blipFill rotWithShape="1">
          <a:blip r:embed="rId3">
            <a:alphaModFix/>
          </a:blip>
          <a:srcRect b="15253" l="26798" r="23610" t="43418"/>
          <a:stretch/>
        </p:blipFill>
        <p:spPr>
          <a:xfrm>
            <a:off x="4731" y="1017725"/>
            <a:ext cx="9139267" cy="4125776"/>
          </a:xfrm>
          <a:prstGeom prst="rect">
            <a:avLst/>
          </a:prstGeom>
          <a:noFill/>
          <a:ln>
            <a:noFill/>
          </a:ln>
        </p:spPr>
      </p:pic>
      <p:sp>
        <p:nvSpPr>
          <p:cNvPr id="363" name="Google Shape;363;p60"/>
          <p:cNvSpPr/>
          <p:nvPr/>
        </p:nvSpPr>
        <p:spPr>
          <a:xfrm>
            <a:off x="1487550" y="3182300"/>
            <a:ext cx="6579300" cy="473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60"/>
          <p:cNvSpPr/>
          <p:nvPr/>
        </p:nvSpPr>
        <p:spPr>
          <a:xfrm>
            <a:off x="6614600" y="2309025"/>
            <a:ext cx="444000" cy="939900"/>
          </a:xfrm>
          <a:prstGeom prst="downArrow">
            <a:avLst>
              <a:gd fmla="val 50000" name="adj1"/>
              <a:gd fmla="val 50000" name="adj2"/>
            </a:avLst>
          </a:pr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8" name="Shape 368"/>
        <p:cNvGrpSpPr/>
        <p:nvPr/>
      </p:nvGrpSpPr>
      <p:grpSpPr>
        <a:xfrm>
          <a:off x="0" y="0"/>
          <a:ext cx="0" cy="0"/>
          <a:chOff x="0" y="0"/>
          <a:chExt cx="0" cy="0"/>
        </a:xfrm>
      </p:grpSpPr>
      <p:pic>
        <p:nvPicPr>
          <p:cNvPr id="369" name="Google Shape;369;p61"/>
          <p:cNvPicPr preferRelativeResize="0"/>
          <p:nvPr/>
        </p:nvPicPr>
        <p:blipFill rotWithShape="1">
          <a:blip r:embed="rId3">
            <a:alphaModFix/>
          </a:blip>
          <a:srcRect b="33786" l="26869" r="25541" t="36777"/>
          <a:stretch/>
        </p:blipFill>
        <p:spPr>
          <a:xfrm>
            <a:off x="0" y="2036406"/>
            <a:ext cx="9144000" cy="3063596"/>
          </a:xfrm>
          <a:prstGeom prst="rect">
            <a:avLst/>
          </a:prstGeom>
          <a:noFill/>
          <a:ln>
            <a:noFill/>
          </a:ln>
        </p:spPr>
      </p:pic>
      <p:sp>
        <p:nvSpPr>
          <p:cNvPr id="370" name="Google Shape;370;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Parse JSON Simple Way - GSON</a:t>
            </a:r>
            <a:endParaRPr>
              <a:solidFill>
                <a:schemeClr val="lt1"/>
              </a:solidFill>
            </a:endParaRPr>
          </a:p>
        </p:txBody>
      </p:sp>
      <p:sp>
        <p:nvSpPr>
          <p:cNvPr id="371" name="Google Shape;371;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72" name="Google Shape;372;p61"/>
          <p:cNvSpPr/>
          <p:nvPr/>
        </p:nvSpPr>
        <p:spPr>
          <a:xfrm>
            <a:off x="1480150" y="2098050"/>
            <a:ext cx="7215600" cy="572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61"/>
          <p:cNvSpPr/>
          <p:nvPr/>
        </p:nvSpPr>
        <p:spPr>
          <a:xfrm>
            <a:off x="7221475" y="1206300"/>
            <a:ext cx="444000" cy="939900"/>
          </a:xfrm>
          <a:prstGeom prst="downArrow">
            <a:avLst>
              <a:gd fmla="val 50000" name="adj1"/>
              <a:gd fmla="val 50000" name="adj2"/>
            </a:avLst>
          </a:pr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Mobile Network Steps</a:t>
            </a:r>
            <a:endParaRPr/>
          </a:p>
        </p:txBody>
      </p:sp>
      <p:sp>
        <p:nvSpPr>
          <p:cNvPr id="80" name="Google Shape;80;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API - Service</a:t>
            </a:r>
            <a:endParaRPr/>
          </a:p>
          <a:p>
            <a:pPr indent="-342900" lvl="0" marL="457200" rtl="0" algn="l">
              <a:spcBef>
                <a:spcPts val="0"/>
              </a:spcBef>
              <a:spcAft>
                <a:spcPts val="0"/>
              </a:spcAft>
              <a:buSzPts val="1800"/>
              <a:buChar char="●"/>
            </a:pPr>
            <a:r>
              <a:rPr lang="en"/>
              <a:t>Postman</a:t>
            </a:r>
            <a:endParaRPr/>
          </a:p>
          <a:p>
            <a:pPr indent="-342900" lvl="0" marL="457200" rtl="0" algn="l">
              <a:spcBef>
                <a:spcPts val="0"/>
              </a:spcBef>
              <a:spcAft>
                <a:spcPts val="0"/>
              </a:spcAft>
              <a:buSzPts val="1800"/>
              <a:buChar char="●"/>
            </a:pPr>
            <a:r>
              <a:rPr lang="en"/>
              <a:t>Java Request</a:t>
            </a:r>
            <a:endParaRPr/>
          </a:p>
          <a:p>
            <a:pPr indent="-342900" lvl="0" marL="457200" rtl="0" algn="l">
              <a:spcBef>
                <a:spcPts val="0"/>
              </a:spcBef>
              <a:spcAft>
                <a:spcPts val="0"/>
              </a:spcAft>
              <a:buSzPts val="1800"/>
              <a:buChar char="●"/>
            </a:pPr>
            <a:r>
              <a:rPr lang="en"/>
              <a:t>POJO</a:t>
            </a:r>
            <a:endParaRPr/>
          </a:p>
          <a:p>
            <a:pPr indent="-342900" lvl="0" marL="457200" rtl="0" algn="l">
              <a:spcBef>
                <a:spcPts val="0"/>
              </a:spcBef>
              <a:spcAft>
                <a:spcPts val="0"/>
              </a:spcAft>
              <a:buSzPts val="1800"/>
              <a:buChar char="●"/>
            </a:pPr>
            <a:r>
              <a:rPr lang="en"/>
              <a:t>Serialize</a:t>
            </a:r>
            <a:endParaRPr/>
          </a:p>
          <a:p>
            <a:pPr indent="-342900" lvl="0" marL="457200" rtl="0" algn="l">
              <a:spcBef>
                <a:spcPts val="0"/>
              </a:spcBef>
              <a:spcAft>
                <a:spcPts val="0"/>
              </a:spcAft>
              <a:buSzPts val="1800"/>
              <a:buChar char="●"/>
            </a:pPr>
            <a:r>
              <a:rPr lang="en"/>
              <a:t>Other BL</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Network security</a:t>
            </a:r>
            <a:endParaRPr/>
          </a:p>
        </p:txBody>
      </p:sp>
      <p:sp>
        <p:nvSpPr>
          <p:cNvPr id="379" name="Google Shape;379;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Network transactions are inherently risky, because they involve transmitting data that could be private to the user. People are increasingly aware of these risks, especially when their devices perform network transactions, so it's very important that your app implement best practices for keeping user data secure at all times.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6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Capture Network Traffic</a:t>
            </a:r>
            <a:endParaRPr/>
          </a:p>
        </p:txBody>
      </p:sp>
      <p:sp>
        <p:nvSpPr>
          <p:cNvPr id="385" name="Google Shape;385;p6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386" name="Google Shape;386;p63"/>
          <p:cNvPicPr preferRelativeResize="0"/>
          <p:nvPr/>
        </p:nvPicPr>
        <p:blipFill>
          <a:blip r:embed="rId3">
            <a:alphaModFix/>
          </a:blip>
          <a:stretch>
            <a:fillRect/>
          </a:stretch>
        </p:blipFill>
        <p:spPr>
          <a:xfrm>
            <a:off x="1786425" y="2834125"/>
            <a:ext cx="5571156" cy="20452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Chrome Developer Tool</a:t>
            </a:r>
            <a:endParaRPr/>
          </a:p>
        </p:txBody>
      </p:sp>
      <p:sp>
        <p:nvSpPr>
          <p:cNvPr id="392" name="Google Shape;392;p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93" name="Google Shape;393;p64"/>
          <p:cNvPicPr preferRelativeResize="0"/>
          <p:nvPr/>
        </p:nvPicPr>
        <p:blipFill rotWithShape="1">
          <a:blip r:embed="rId3">
            <a:alphaModFix/>
          </a:blip>
          <a:srcRect b="34533" l="0" r="26128" t="0"/>
          <a:stretch/>
        </p:blipFill>
        <p:spPr>
          <a:xfrm>
            <a:off x="311712" y="1152475"/>
            <a:ext cx="7416787" cy="39910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Burp Suit</a:t>
            </a:r>
            <a:endParaRPr/>
          </a:p>
        </p:txBody>
      </p:sp>
      <p:sp>
        <p:nvSpPr>
          <p:cNvPr id="399" name="Google Shape;399;p6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00" name="Google Shape;400;p65"/>
          <p:cNvPicPr preferRelativeResize="0"/>
          <p:nvPr/>
        </p:nvPicPr>
        <p:blipFill>
          <a:blip r:embed="rId3">
            <a:alphaModFix/>
          </a:blip>
          <a:stretch>
            <a:fillRect/>
          </a:stretch>
        </p:blipFill>
        <p:spPr>
          <a:xfrm>
            <a:off x="311700" y="1152476"/>
            <a:ext cx="7145801" cy="378919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Fiddler</a:t>
            </a:r>
            <a:endParaRPr/>
          </a:p>
        </p:txBody>
      </p:sp>
      <p:sp>
        <p:nvSpPr>
          <p:cNvPr id="406" name="Google Shape;406;p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07" name="Google Shape;407;p66"/>
          <p:cNvPicPr preferRelativeResize="0"/>
          <p:nvPr/>
        </p:nvPicPr>
        <p:blipFill>
          <a:blip r:embed="rId3">
            <a:alphaModFix/>
          </a:blip>
          <a:stretch>
            <a:fillRect/>
          </a:stretch>
        </p:blipFill>
        <p:spPr>
          <a:xfrm>
            <a:off x="311704" y="1152475"/>
            <a:ext cx="7368048" cy="399102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M.I.T.M.</a:t>
            </a:r>
            <a:endParaRPr/>
          </a:p>
        </p:txBody>
      </p:sp>
      <p:pic>
        <p:nvPicPr>
          <p:cNvPr id="413" name="Google Shape;413;p67"/>
          <p:cNvPicPr preferRelativeResize="0"/>
          <p:nvPr/>
        </p:nvPicPr>
        <p:blipFill>
          <a:blip r:embed="rId3">
            <a:alphaModFix/>
          </a:blip>
          <a:stretch>
            <a:fillRect/>
          </a:stretch>
        </p:blipFill>
        <p:spPr>
          <a:xfrm>
            <a:off x="311700" y="2977295"/>
            <a:ext cx="7873499" cy="1591579"/>
          </a:xfrm>
          <a:prstGeom prst="rect">
            <a:avLst/>
          </a:prstGeom>
          <a:noFill/>
          <a:ln>
            <a:noFill/>
          </a:ln>
        </p:spPr>
      </p:pic>
      <p:pic>
        <p:nvPicPr>
          <p:cNvPr id="414" name="Google Shape;414;p67"/>
          <p:cNvPicPr preferRelativeResize="0"/>
          <p:nvPr/>
        </p:nvPicPr>
        <p:blipFill>
          <a:blip r:embed="rId4">
            <a:alphaModFix/>
          </a:blip>
          <a:stretch>
            <a:fillRect/>
          </a:stretch>
        </p:blipFill>
        <p:spPr>
          <a:xfrm>
            <a:off x="311700" y="1152475"/>
            <a:ext cx="5000827" cy="163601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SSL Pinning  </a:t>
            </a:r>
            <a:endParaRPr/>
          </a:p>
        </p:txBody>
      </p:sp>
      <p:sp>
        <p:nvSpPr>
          <p:cNvPr id="420" name="Google Shape;420;p68"/>
          <p:cNvSpPr txBox="1"/>
          <p:nvPr>
            <p:ph idx="1" type="body"/>
          </p:nvPr>
        </p:nvSpPr>
        <p:spPr>
          <a:xfrm>
            <a:off x="311700" y="1152475"/>
            <a:ext cx="8520600" cy="39909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b="1" lang="en"/>
              <a:t>SSL:</a:t>
            </a:r>
            <a:r>
              <a:rPr lang="en"/>
              <a:t> Secure Sockets Layer.</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lang="en"/>
              <a:t>SSL Pinning:</a:t>
            </a:r>
            <a:br>
              <a:rPr lang="en"/>
            </a:br>
            <a:br>
              <a:rPr lang="en"/>
            </a:br>
            <a:r>
              <a:rPr lang="en"/>
              <a:t>SSL pinning is a process of associating a host with their expected X509 certificate or public key. Once a certificate or public key is known or seen for a host, the certificate or public key is associated or ‘pinned’ to the host. If more than one certificate or public key is acceptable then advertised identity must match one of the elements in the certificate chainset. This allows the application to trust only the valid or pre-defined certificates or public Keys. We should use SSL pinning technique as an additional security layer for application traffic and to validate the remote host’s identity. If we do not implement SSL Pinning, application trusts custom certificate and allows proxy tools to intercept the traffic.</a:t>
            </a:r>
            <a:endParaRPr/>
          </a:p>
          <a:p>
            <a:pPr indent="0" lvl="0" marL="0" rtl="0" algn="l">
              <a:spcBef>
                <a:spcPts val="1200"/>
              </a:spcBef>
              <a:spcAft>
                <a:spcPts val="0"/>
              </a:spcAft>
              <a:buNone/>
            </a:pPr>
            <a:r>
              <a:rPr b="1" lang="en"/>
              <a:t>What is X.509 certificate: </a:t>
            </a:r>
            <a:r>
              <a:rPr lang="en"/>
              <a:t>X.509 is a standard format for public key certificates, digital documents that securely associate cryptographic key pairs with identities such as websites, individuals, or organizations.</a:t>
            </a:r>
            <a:endParaRPr/>
          </a:p>
          <a:p>
            <a:pPr indent="0" lvl="0" marL="0" rtl="0" algn="l">
              <a:spcBef>
                <a:spcPts val="1200"/>
              </a:spcBef>
              <a:spcAft>
                <a:spcPts val="0"/>
              </a:spcAft>
              <a:buNone/>
            </a:pPr>
            <a:r>
              <a:rPr lang="en" u="sng">
                <a:solidFill>
                  <a:schemeClr val="hlink"/>
                </a:solidFill>
                <a:hlinkClick r:id="rId3"/>
              </a:rPr>
              <a:t>SSLSocket | Android Developers</a:t>
            </a:r>
            <a:r>
              <a:rPr lang="en"/>
              <a:t> </a:t>
            </a:r>
            <a:endParaRPr/>
          </a:p>
          <a:p>
            <a:pPr indent="0" lvl="0" marL="0" rtl="0" algn="l">
              <a:spcBef>
                <a:spcPts val="1200"/>
              </a:spcBef>
              <a:spcAft>
                <a:spcPts val="0"/>
              </a:spcAft>
              <a:buNone/>
            </a:pPr>
            <a:r>
              <a:rPr lang="en" u="sng">
                <a:solidFill>
                  <a:schemeClr val="hlink"/>
                </a:solidFill>
                <a:hlinkClick r:id="rId4"/>
              </a:rPr>
              <a:t>https://developer.android.com/training/articles/security-ssl</a:t>
            </a:r>
            <a:r>
              <a:rPr lang="en"/>
              <a:t> </a:t>
            </a:r>
            <a:endParaRPr/>
          </a:p>
          <a:p>
            <a:pPr indent="0" lvl="0" marL="0" rtl="0" algn="l">
              <a:spcBef>
                <a:spcPts val="1200"/>
              </a:spcBef>
              <a:spcAft>
                <a:spcPts val="1200"/>
              </a:spcAft>
              <a:buNone/>
            </a:pPr>
            <a:r>
              <a:rPr lang="en" u="sng">
                <a:solidFill>
                  <a:schemeClr val="hlink"/>
                </a:solidFill>
                <a:hlinkClick r:id="rId5"/>
              </a:rPr>
              <a:t>SSL Pinning in Android. How to achieve SSL pinning? | by Apurv Pandey | Medium</a:t>
            </a:r>
            <a:r>
              <a:rPr lang="en"/>
              <a:t>. </a:t>
            </a:r>
            <a:endParaRPr/>
          </a:p>
        </p:txBody>
      </p:sp>
      <p:pic>
        <p:nvPicPr>
          <p:cNvPr id="421" name="Google Shape;421;p68"/>
          <p:cNvPicPr preferRelativeResize="0"/>
          <p:nvPr/>
        </p:nvPicPr>
        <p:blipFill>
          <a:blip r:embed="rId6">
            <a:alphaModFix/>
          </a:blip>
          <a:stretch>
            <a:fillRect/>
          </a:stretch>
        </p:blipFill>
        <p:spPr>
          <a:xfrm>
            <a:off x="5476525" y="0"/>
            <a:ext cx="3667475" cy="2237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6" name="Google Shape;86;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7" name="Google Shape;87;p18"/>
          <p:cNvPicPr preferRelativeResize="0"/>
          <p:nvPr/>
        </p:nvPicPr>
        <p:blipFill rotWithShape="1">
          <a:blip r:embed="rId3">
            <a:alphaModFix/>
          </a:blip>
          <a:srcRect b="5855" l="0" r="0" t="0"/>
          <a:stretch/>
        </p:blipFill>
        <p:spPr>
          <a:xfrm>
            <a:off x="0" y="301075"/>
            <a:ext cx="9144000" cy="4842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Mobile Network Life Cycle</a:t>
            </a:r>
            <a:endParaRPr/>
          </a:p>
        </p:txBody>
      </p:sp>
      <p:sp>
        <p:nvSpPr>
          <p:cNvPr id="93" name="Google Shape;93;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API</a:t>
            </a:r>
            <a:endParaRPr/>
          </a:p>
          <a:p>
            <a:pPr indent="-342900" lvl="0" marL="457200" rtl="0" algn="l">
              <a:spcBef>
                <a:spcPts val="0"/>
              </a:spcBef>
              <a:spcAft>
                <a:spcPts val="0"/>
              </a:spcAft>
              <a:buSzPts val="1800"/>
              <a:buChar char="●"/>
            </a:pPr>
            <a:r>
              <a:rPr b="1" lang="en"/>
              <a:t>Postman</a:t>
            </a:r>
            <a:endParaRPr b="1"/>
          </a:p>
          <a:p>
            <a:pPr indent="-342900" lvl="0" marL="457200" rtl="0" algn="l">
              <a:spcBef>
                <a:spcPts val="0"/>
              </a:spcBef>
              <a:spcAft>
                <a:spcPts val="0"/>
              </a:spcAft>
              <a:buSzPts val="1800"/>
              <a:buChar char="●"/>
            </a:pPr>
            <a:r>
              <a:rPr lang="en"/>
              <a:t>Java Request</a:t>
            </a:r>
            <a:endParaRPr/>
          </a:p>
          <a:p>
            <a:pPr indent="-342900" lvl="0" marL="457200" rtl="0" algn="l">
              <a:spcBef>
                <a:spcPts val="0"/>
              </a:spcBef>
              <a:spcAft>
                <a:spcPts val="0"/>
              </a:spcAft>
              <a:buSzPts val="1800"/>
              <a:buChar char="●"/>
            </a:pPr>
            <a:r>
              <a:rPr lang="en"/>
              <a:t>POJO</a:t>
            </a:r>
            <a:endParaRPr/>
          </a:p>
          <a:p>
            <a:pPr indent="-342900" lvl="0" marL="457200" rtl="0" algn="l">
              <a:spcBef>
                <a:spcPts val="0"/>
              </a:spcBef>
              <a:spcAft>
                <a:spcPts val="0"/>
              </a:spcAft>
              <a:buSzPts val="1800"/>
              <a:buChar char="●"/>
            </a:pPr>
            <a:r>
              <a:rPr lang="en"/>
              <a:t>Serialize</a:t>
            </a:r>
            <a:endParaRPr/>
          </a:p>
          <a:p>
            <a:pPr indent="-342900" lvl="0" marL="457200" rtl="0" algn="l">
              <a:spcBef>
                <a:spcPts val="0"/>
              </a:spcBef>
              <a:spcAft>
                <a:spcPts val="0"/>
              </a:spcAft>
              <a:buSzPts val="1800"/>
              <a:buChar char="●"/>
            </a:pPr>
            <a:r>
              <a:rPr lang="en"/>
              <a:t>Other BL</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Postman</a:t>
            </a:r>
            <a:endParaRPr/>
          </a:p>
        </p:txBody>
      </p:sp>
      <p:sp>
        <p:nvSpPr>
          <p:cNvPr id="99" name="Google Shape;99;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Postman is an API platform for building and using APIs. Postman simplifies each step of the API lifecycle and streamlines collaboration so you can create better APIs—faster.</a:t>
            </a:r>
            <a:endParaRPr/>
          </a:p>
          <a:p>
            <a:pPr indent="0" lvl="0" marL="457200" rtl="0" algn="l">
              <a:spcBef>
                <a:spcPts val="1200"/>
              </a:spcBef>
              <a:spcAft>
                <a:spcPts val="1200"/>
              </a:spcAft>
              <a:buNone/>
            </a:pPr>
            <a:r>
              <a:t/>
            </a:r>
            <a:endParaRPr/>
          </a:p>
        </p:txBody>
      </p:sp>
      <p:pic>
        <p:nvPicPr>
          <p:cNvPr id="100" name="Google Shape;100;p20"/>
          <p:cNvPicPr preferRelativeResize="0"/>
          <p:nvPr/>
        </p:nvPicPr>
        <p:blipFill>
          <a:blip r:embed="rId3">
            <a:alphaModFix/>
          </a:blip>
          <a:stretch>
            <a:fillRect/>
          </a:stretch>
        </p:blipFill>
        <p:spPr>
          <a:xfrm>
            <a:off x="3572850" y="3098275"/>
            <a:ext cx="5571156" cy="2045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21"/>
          <p:cNvPicPr preferRelativeResize="0"/>
          <p:nvPr/>
        </p:nvPicPr>
        <p:blipFill>
          <a:blip r:embed="rId3">
            <a:alphaModFix/>
          </a:blip>
          <a:stretch>
            <a:fillRect/>
          </a:stretch>
        </p:blipFill>
        <p:spPr>
          <a:xfrm>
            <a:off x="0" y="0"/>
            <a:ext cx="9144000" cy="4952995"/>
          </a:xfrm>
          <a:prstGeom prst="rect">
            <a:avLst/>
          </a:prstGeom>
          <a:noFill/>
          <a:ln>
            <a:noFill/>
          </a:ln>
        </p:spPr>
      </p:pic>
      <p:sp>
        <p:nvSpPr>
          <p:cNvPr id="106" name="Google Shape;106;p21"/>
          <p:cNvSpPr/>
          <p:nvPr/>
        </p:nvSpPr>
        <p:spPr>
          <a:xfrm>
            <a:off x="1165775" y="2430450"/>
            <a:ext cx="452100" cy="409800"/>
          </a:xfrm>
          <a:prstGeom prst="roundRect">
            <a:avLst>
              <a:gd fmla="val 16667" name="adj"/>
            </a:avLst>
          </a:prstGeom>
          <a:solidFill>
            <a:srgbClr val="00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1</a:t>
            </a:r>
            <a:endParaRPr sz="2400"/>
          </a:p>
        </p:txBody>
      </p:sp>
      <p:sp>
        <p:nvSpPr>
          <p:cNvPr id="107" name="Google Shape;107;p21"/>
          <p:cNvSpPr/>
          <p:nvPr/>
        </p:nvSpPr>
        <p:spPr>
          <a:xfrm>
            <a:off x="4702425" y="445025"/>
            <a:ext cx="452100" cy="409800"/>
          </a:xfrm>
          <a:prstGeom prst="roundRect">
            <a:avLst>
              <a:gd fmla="val 16667" name="adj"/>
            </a:avLst>
          </a:prstGeom>
          <a:solidFill>
            <a:srgbClr val="FF99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2</a:t>
            </a:r>
            <a:endParaRPr sz="2400"/>
          </a:p>
        </p:txBody>
      </p:sp>
      <p:sp>
        <p:nvSpPr>
          <p:cNvPr id="108" name="Google Shape;108;p21"/>
          <p:cNvSpPr/>
          <p:nvPr/>
        </p:nvSpPr>
        <p:spPr>
          <a:xfrm>
            <a:off x="4649925" y="2759400"/>
            <a:ext cx="452100" cy="409800"/>
          </a:xfrm>
          <a:prstGeom prst="roundRect">
            <a:avLst>
              <a:gd fmla="val 16667" name="adj"/>
            </a:avLst>
          </a:prstGeom>
          <a:solidFill>
            <a:srgbClr val="00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3</a:t>
            </a:r>
            <a:endParaRPr sz="2400"/>
          </a:p>
        </p:txBody>
      </p:sp>
      <p:sp>
        <p:nvSpPr>
          <p:cNvPr id="109" name="Google Shape;109;p21"/>
          <p:cNvSpPr/>
          <p:nvPr/>
        </p:nvSpPr>
        <p:spPr>
          <a:xfrm>
            <a:off x="7006675" y="1534075"/>
            <a:ext cx="452100" cy="409800"/>
          </a:xfrm>
          <a:prstGeom prst="roundRect">
            <a:avLst>
              <a:gd fmla="val 16667" name="adj"/>
            </a:avLst>
          </a:prstGeom>
          <a:solidFill>
            <a:srgbClr val="4A86E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4</a:t>
            </a:r>
            <a:endParaRPr sz="2400"/>
          </a:p>
        </p:txBody>
      </p:sp>
      <p:sp>
        <p:nvSpPr>
          <p:cNvPr id="110" name="Google Shape;110;p21"/>
          <p:cNvSpPr/>
          <p:nvPr/>
        </p:nvSpPr>
        <p:spPr>
          <a:xfrm>
            <a:off x="1954625" y="599450"/>
            <a:ext cx="452100" cy="409800"/>
          </a:xfrm>
          <a:prstGeom prst="roundRect">
            <a:avLst>
              <a:gd fmla="val 16667" name="adj"/>
            </a:avLst>
          </a:prstGeom>
          <a:solidFill>
            <a:srgbClr val="FF00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5</a:t>
            </a:r>
            <a:endParaRPr sz="24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